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wmf" ContentType="image/x-wmf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handoutMasterIdLst>
    <p:handoutMasterId r:id="rId18"/>
  </p:handoutMasterIdLst>
  <p:sldIdLst>
    <p:sldId id="321" r:id="rId3"/>
    <p:sldId id="324" r:id="rId4"/>
    <p:sldId id="287" r:id="rId5"/>
    <p:sldId id="322" r:id="rId6"/>
    <p:sldId id="323" r:id="rId7"/>
    <p:sldId id="325" r:id="rId8"/>
    <p:sldId id="309" r:id="rId9"/>
    <p:sldId id="326" r:id="rId10"/>
    <p:sldId id="327" r:id="rId11"/>
    <p:sldId id="314" r:id="rId12"/>
    <p:sldId id="311" r:id="rId13"/>
    <p:sldId id="307" r:id="rId15"/>
    <p:sldId id="278" r:id="rId16"/>
    <p:sldId id="288" r:id="rId17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6600" b="1" i="0" u="none" kern="1200" baseline="0">
        <a:solidFill>
          <a:schemeClr val="tx2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6600" b="1" i="0" u="none" kern="1200" baseline="0">
        <a:solidFill>
          <a:schemeClr val="tx2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6600" b="1" i="0" u="none" kern="1200" baseline="0">
        <a:solidFill>
          <a:schemeClr val="tx2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6600" b="1" i="0" u="none" kern="1200" baseline="0">
        <a:solidFill>
          <a:schemeClr val="tx2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6600" b="1" i="0" u="none" kern="1200" baseline="0">
        <a:solidFill>
          <a:schemeClr val="tx2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6600" b="1" i="0" u="none" kern="1200" baseline="0">
        <a:solidFill>
          <a:schemeClr val="tx2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6600" b="1" i="0" u="none" kern="1200" baseline="0">
        <a:solidFill>
          <a:schemeClr val="tx2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6600" b="1" i="0" u="none" kern="1200" baseline="0">
        <a:solidFill>
          <a:schemeClr val="tx2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6600" b="1" i="0" u="none" kern="1200" baseline="0">
        <a:solidFill>
          <a:schemeClr val="tx2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CCFF"/>
    <a:srgbClr val="6600FF"/>
    <a:srgbClr val="FFFF00"/>
    <a:srgbClr val="FF0066"/>
    <a:srgbClr val="008000"/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40"/>
    <p:restoredTop sz="94511"/>
  </p:normalViewPr>
  <p:slideViewPr>
    <p:cSldViewPr showGuides="1">
      <p:cViewPr varScale="1">
        <p:scale>
          <a:sx n="70" d="100"/>
          <a:sy n="70" d="100"/>
        </p:scale>
        <p:origin x="1374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handoutMaster" Target="handoutMasters/handoutMaster1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4" Type="http://schemas.openxmlformats.org/officeDocument/2006/relationships/image" Target="../media/image5.wmf"/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l"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l"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8ED9328-238D-4BF6-9182-57E21D303F29}" type="slidenum">
              <a:rPr kumimoji="1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1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l"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6" name="Rectangle 4"/>
          <p:cNvSpPr>
            <a:spLocks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单击此处编辑母版文本样式</a:t>
            </a:r>
            <a:endParaRPr kumimoji="1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第二级</a:t>
            </a:r>
            <a:endParaRPr kumimoji="1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第三级</a:t>
            </a:r>
            <a:endParaRPr kumimoji="1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第四级</a:t>
            </a:r>
            <a:endParaRPr kumimoji="1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第五级</a:t>
            </a:r>
            <a:endParaRPr kumimoji="1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l"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75409AC-45B8-47D5-9F04-DCC58C922EC7}" type="slidenum">
              <a:rPr kumimoji="1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1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200" b="0" dirty="0">
                <a:solidFill>
                  <a:schemeClr val="tx1"/>
                </a:solidFill>
              </a:rPr>
            </a:fld>
            <a:endParaRPr lang="en-US" altLang="zh-CN" sz="1200" b="0" dirty="0">
              <a:solidFill>
                <a:schemeClr val="tx1"/>
              </a:solidFill>
            </a:endParaRPr>
          </a:p>
        </p:txBody>
      </p:sp>
      <p:sp>
        <p:nvSpPr>
          <p:cNvPr id="16387" name="Rectangle 2"/>
          <p:cNvSpPr>
            <a:spLocks noTextEdit="1"/>
          </p:cNvSpPr>
          <p:nvPr>
            <p:ph type="sldImg"/>
          </p:nvPr>
        </p:nvSpPr>
        <p:spPr/>
      </p:sp>
      <p:sp>
        <p:nvSpPr>
          <p:cNvPr id="16388" name="Rectangle 3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/>
          <a:p>
            <a:pPr lvl="0" eaLnBrk="1" hangingPunct="1"/>
            <a:endParaRPr lang="zh-CN" altLang="zh-CN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0483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/>
          <a:p>
            <a:pPr lvl="0" eaLnBrk="1" hangingPunct="1"/>
            <a:endParaRPr lang="zh-CN" altLang="en-US" dirty="0"/>
          </a:p>
        </p:txBody>
      </p:sp>
      <p:sp>
        <p:nvSpPr>
          <p:cNvPr id="2048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200" b="0" dirty="0">
                <a:solidFill>
                  <a:schemeClr val="tx1"/>
                </a:solidFill>
              </a:rPr>
            </a:fld>
            <a:endParaRPr lang="en-US" altLang="zh-CN" sz="1200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/>
          <p:nvPr/>
        </p:nvGrpSpPr>
        <p:grpSpPr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2056" name="Freeform 3"/>
            <p:cNvSpPr/>
            <p:nvPr/>
          </p:nvSpPr>
          <p:spPr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7" name="Freeform 4"/>
            <p:cNvSpPr/>
            <p:nvPr/>
          </p:nvSpPr>
          <p:spPr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8" name="Freeform 5"/>
            <p:cNvSpPr/>
            <p:nvPr/>
          </p:nvSpPr>
          <p:spPr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9" name="Freeform 6"/>
            <p:cNvSpPr/>
            <p:nvPr/>
          </p:nvSpPr>
          <p:spPr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0247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zh-CN" altLang="en-US" noProof="0" smtClean="0"/>
          </a:p>
        </p:txBody>
      </p:sp>
      <p:sp>
        <p:nvSpPr>
          <p:cNvPr id="10248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zh-CN" altLang="en-US" noProof="0" smtClean="0"/>
          </a:p>
        </p:txBody>
      </p:sp>
      <p:sp>
        <p:nvSpPr>
          <p:cNvPr id="17" name="Rectangle 9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5F72DBE-D42B-4B60-B714-A51AEAC412CF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389BD74-D92B-48E7-8642-08A701CD7FE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389BD74-D92B-48E7-8642-08A701CD7FE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389BD74-D92B-48E7-8642-08A701CD7FE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389BD74-D92B-48E7-8642-08A701CD7FE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389BD74-D92B-48E7-8642-08A701CD7FE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389BD74-D92B-48E7-8642-08A701CD7FE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389BD74-D92B-48E7-8642-08A701CD7FE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389BD74-D92B-48E7-8642-08A701CD7FE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389BD74-D92B-48E7-8642-08A701CD7FE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anose="05000000000000000000" pitchFamily="2" charset="2"/>
              <a:buNone/>
              <a:defRPr/>
            </a:pPr>
            <a:endParaRPr kumimoji="1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389BD74-D92B-48E7-8642-08A701CD7FE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1026" name="Group 2"/>
          <p:cNvGrpSpPr/>
          <p:nvPr/>
        </p:nvGrpSpPr>
        <p:grpSpPr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1032" name="Freeform 3"/>
            <p:cNvSpPr/>
            <p:nvPr/>
          </p:nvSpPr>
          <p:spPr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3" name="Freeform 4"/>
            <p:cNvSpPr/>
            <p:nvPr/>
          </p:nvSpPr>
          <p:spPr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4" name="Freeform 5"/>
            <p:cNvSpPr/>
            <p:nvPr/>
          </p:nvSpPr>
          <p:spPr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5" name="Freeform 6"/>
            <p:cNvSpPr/>
            <p:nvPr/>
          </p:nvSpPr>
          <p:spPr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9223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9224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l">
              <a:defRPr kumimoji="0" sz="1400" b="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22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kumimoji="0" sz="1400" b="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kumimoji="0" sz="1400" b="0">
                <a:solidFill>
                  <a:schemeClr val="tx1"/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389BD74-D92B-48E7-8642-08A701CD7FE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2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kumimoji="1" sz="3200" kern="1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kumimoji="1" sz="2800" kern="1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»"/>
        <a:defRPr kumimoji="1" sz="2400" kern="1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kumimoji="1" sz="2000" kern="1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kumimoji="1" sz="2000" kern="1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wmf"/><Relationship Id="rId8" Type="http://schemas.openxmlformats.org/officeDocument/2006/relationships/oleObject" Target="../embeddings/oleObject5.bin"/><Relationship Id="rId7" Type="http://schemas.openxmlformats.org/officeDocument/2006/relationships/image" Target="../media/image3.wmf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image" Target="../media/image2.GIF"/><Relationship Id="rId3" Type="http://schemas.openxmlformats.org/officeDocument/2006/relationships/oleObject" Target="../embeddings/oleObject2.bin"/><Relationship Id="rId2" Type="http://schemas.openxmlformats.org/officeDocument/2006/relationships/image" Target="../media/image1.wmf"/><Relationship Id="rId13" Type="http://schemas.openxmlformats.org/officeDocument/2006/relationships/vmlDrawing" Target="../drawings/vmlDrawing1.vml"/><Relationship Id="rId12" Type="http://schemas.openxmlformats.org/officeDocument/2006/relationships/slideLayout" Target="../slideLayouts/slideLayout7.xml"/><Relationship Id="rId11" Type="http://schemas.openxmlformats.org/officeDocument/2006/relationships/image" Target="../media/image5.wmf"/><Relationship Id="rId10" Type="http://schemas.openxmlformats.org/officeDocument/2006/relationships/oleObject" Target="../embeddings/oleObject6.bin"/><Relationship Id="rId1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2.v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8.GIF"/><Relationship Id="rId2" Type="http://schemas.openxmlformats.org/officeDocument/2006/relationships/image" Target="../media/image7.wmf"/><Relationship Id="rId1" Type="http://schemas.openxmlformats.org/officeDocument/2006/relationships/oleObject" Target="../embeddings/oleObject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5122" name="Text Box 2"/>
          <p:cNvSpPr txBox="1"/>
          <p:nvPr/>
        </p:nvSpPr>
        <p:spPr>
          <a:xfrm>
            <a:off x="457200" y="228600"/>
            <a:ext cx="7696200" cy="579438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chemeClr val="bg2"/>
                </a:solidFill>
                <a:latin typeface="Times New Roman" panose="02020603050405020304" pitchFamily="18" charset="0"/>
              </a:rPr>
              <a:t>复习提问：</a:t>
            </a:r>
            <a:endParaRPr lang="zh-CN" altLang="en-US" sz="3200" dirty="0">
              <a:solidFill>
                <a:schemeClr val="bg2"/>
              </a:solidFill>
              <a:latin typeface="Times New Roman" panose="02020603050405020304" pitchFamily="18" charset="0"/>
            </a:endParaRPr>
          </a:p>
        </p:txBody>
      </p:sp>
      <p:sp>
        <p:nvSpPr>
          <p:cNvPr id="94211" name="Text Box 3"/>
          <p:cNvSpPr txBox="1"/>
          <p:nvPr/>
        </p:nvSpPr>
        <p:spPr>
          <a:xfrm>
            <a:off x="457200" y="838200"/>
            <a:ext cx="7696200" cy="579438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200" dirty="0">
                <a:solidFill>
                  <a:schemeClr val="bg2"/>
                </a:solidFill>
                <a:latin typeface="Times New Roman" panose="02020603050405020304" pitchFamily="18" charset="0"/>
              </a:rPr>
              <a:t>1. </a:t>
            </a:r>
            <a:r>
              <a:rPr lang="zh-CN" altLang="en-US" sz="3200" dirty="0">
                <a:solidFill>
                  <a:schemeClr val="bg2"/>
                </a:solidFill>
                <a:latin typeface="Times New Roman" panose="02020603050405020304" pitchFamily="18" charset="0"/>
              </a:rPr>
              <a:t>请说出单项式与单项式相乘的法则：</a:t>
            </a:r>
            <a:endParaRPr lang="zh-CN" altLang="en-US" sz="3200" dirty="0">
              <a:solidFill>
                <a:schemeClr val="bg2"/>
              </a:solidFill>
              <a:latin typeface="Times New Roman" panose="02020603050405020304" pitchFamily="18" charset="0"/>
            </a:endParaRPr>
          </a:p>
        </p:txBody>
      </p:sp>
      <p:sp>
        <p:nvSpPr>
          <p:cNvPr id="94213" name="Text Box 5"/>
          <p:cNvSpPr txBox="1"/>
          <p:nvPr/>
        </p:nvSpPr>
        <p:spPr>
          <a:xfrm>
            <a:off x="468313" y="3716338"/>
            <a:ext cx="3733800" cy="579437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200" dirty="0">
                <a:solidFill>
                  <a:schemeClr val="bg2"/>
                </a:solidFill>
                <a:latin typeface="Times New Roman" panose="02020603050405020304" pitchFamily="18" charset="0"/>
              </a:rPr>
              <a:t>2. </a:t>
            </a:r>
            <a:r>
              <a:rPr lang="zh-CN" altLang="en-US" sz="3200" dirty="0">
                <a:solidFill>
                  <a:schemeClr val="bg2"/>
                </a:solidFill>
                <a:latin typeface="Times New Roman" panose="02020603050405020304" pitchFamily="18" charset="0"/>
              </a:rPr>
              <a:t>什么叫多项式</a:t>
            </a:r>
            <a:r>
              <a:rPr lang="en-US" altLang="zh-CN" sz="3200" dirty="0">
                <a:solidFill>
                  <a:schemeClr val="bg2"/>
                </a:solidFill>
                <a:latin typeface="Times New Roman" panose="02020603050405020304" pitchFamily="18" charset="0"/>
              </a:rPr>
              <a:t>?</a:t>
            </a:r>
            <a:endParaRPr lang="en-US" altLang="zh-CN" sz="3200" dirty="0">
              <a:solidFill>
                <a:schemeClr val="bg2"/>
              </a:solidFill>
              <a:latin typeface="Times New Roman" panose="02020603050405020304" pitchFamily="18" charset="0"/>
            </a:endParaRPr>
          </a:p>
        </p:txBody>
      </p:sp>
      <p:sp>
        <p:nvSpPr>
          <p:cNvPr id="94214" name="Text Box 6"/>
          <p:cNvSpPr txBox="1">
            <a:spLocks noChangeArrowheads="1"/>
          </p:cNvSpPr>
          <p:nvPr/>
        </p:nvSpPr>
        <p:spPr bwMode="auto">
          <a:xfrm>
            <a:off x="323850" y="4365625"/>
            <a:ext cx="8153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en-US" altLang="zh-CN" sz="2800" kern="1200" cap="none" spc="0" normalizeH="0" baseline="0" noProof="0" smtClean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    </a:t>
            </a:r>
            <a:r>
              <a:rPr kumimoji="1" lang="zh-CN" altLang="en-US" sz="3200" kern="1200" cap="none" spc="0" normalizeH="0" baseline="0" noProof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几个单项式的</a:t>
            </a:r>
            <a:r>
              <a:rPr kumimoji="1" lang="zh-CN" altLang="en-US" sz="3200" kern="1200" cap="none" spc="0" normalizeH="0" baseline="0" noProof="0" smtClean="0">
                <a:solidFill>
                  <a:srgbClr val="F43C5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和</a:t>
            </a:r>
            <a:r>
              <a:rPr kumimoji="1" lang="zh-CN" altLang="en-US" sz="3200" kern="1200" cap="none" spc="0" normalizeH="0" baseline="0" noProof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叫做</a:t>
            </a:r>
            <a:r>
              <a:rPr kumimoji="1" lang="zh-CN" altLang="en-US" sz="3200" kern="1200" cap="none" spc="0" normalizeH="0" baseline="0" noProof="0" smtClean="0">
                <a:solidFill>
                  <a:srgbClr val="F43C5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多项式</a:t>
            </a:r>
            <a:r>
              <a:rPr kumimoji="1" lang="zh-CN" altLang="en-US" sz="3200" kern="1200" cap="none" spc="0" normalizeH="0" baseline="0" noProof="0" smtClean="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。</a:t>
            </a:r>
            <a:endParaRPr kumimoji="1" lang="zh-CN" altLang="en-US" sz="3200" kern="1200" cap="none" spc="0" normalizeH="0" baseline="0" noProof="0" smtClean="0"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4215" name="Text Box 7"/>
          <p:cNvSpPr txBox="1">
            <a:spLocks noChangeArrowheads="1"/>
          </p:cNvSpPr>
          <p:nvPr/>
        </p:nvSpPr>
        <p:spPr bwMode="auto">
          <a:xfrm>
            <a:off x="457200" y="5521008"/>
            <a:ext cx="8686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zh-CN" altLang="en-US" sz="3200" kern="1200" cap="none" spc="0" normalizeH="0" baseline="0" noProof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在多项式中，</a:t>
            </a:r>
            <a:r>
              <a:rPr kumimoji="1" lang="zh-CN" altLang="en-US" sz="3200" kern="1200" cap="none" spc="0" normalizeH="0" baseline="0" noProof="0" smtClean="0">
                <a:solidFill>
                  <a:srgbClr val="F43C5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每个单项式</a:t>
            </a:r>
            <a:r>
              <a:rPr kumimoji="1" lang="zh-CN" altLang="en-US" sz="3200" kern="1200" cap="none" spc="0" normalizeH="0" baseline="0" noProof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叫做多项式的</a:t>
            </a:r>
            <a:r>
              <a:rPr kumimoji="1" lang="zh-CN" altLang="en-US" sz="3200" kern="1200" cap="none" spc="0" normalizeH="0" baseline="0" noProof="0" smtClean="0">
                <a:solidFill>
                  <a:srgbClr val="F43C5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项。</a:t>
            </a:r>
            <a:endParaRPr kumimoji="1" lang="zh-CN" altLang="en-US" sz="3200" kern="1200" cap="none" spc="0" normalizeH="0" baseline="0" noProof="0" smtClean="0">
              <a:solidFill>
                <a:srgbClr val="F43C5B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4216" name="Text Box 8"/>
          <p:cNvSpPr txBox="1"/>
          <p:nvPr/>
        </p:nvSpPr>
        <p:spPr>
          <a:xfrm>
            <a:off x="468313" y="4941888"/>
            <a:ext cx="6400800" cy="579437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200" dirty="0">
                <a:solidFill>
                  <a:schemeClr val="bg2"/>
                </a:solidFill>
                <a:latin typeface="Times New Roman" panose="02020603050405020304" pitchFamily="18" charset="0"/>
              </a:rPr>
              <a:t>3. </a:t>
            </a:r>
            <a:r>
              <a:rPr lang="zh-CN" altLang="en-US" sz="3200" dirty="0">
                <a:solidFill>
                  <a:schemeClr val="bg2"/>
                </a:solidFill>
                <a:latin typeface="Times New Roman" panose="02020603050405020304" pitchFamily="18" charset="0"/>
              </a:rPr>
              <a:t>什么叫多项式的项</a:t>
            </a:r>
            <a:r>
              <a:rPr lang="en-US" altLang="zh-CN" sz="3200" dirty="0">
                <a:solidFill>
                  <a:schemeClr val="bg2"/>
                </a:solidFill>
                <a:latin typeface="Times New Roman" panose="02020603050405020304" pitchFamily="18" charset="0"/>
              </a:rPr>
              <a:t>?</a:t>
            </a:r>
            <a:endParaRPr lang="en-US" altLang="zh-CN" sz="3200" b="0" dirty="0">
              <a:solidFill>
                <a:schemeClr val="bg2"/>
              </a:solidFill>
              <a:latin typeface="Times New Roman" panose="02020603050405020304" pitchFamily="18" charset="0"/>
            </a:endParaRPr>
          </a:p>
        </p:txBody>
      </p:sp>
      <p:sp>
        <p:nvSpPr>
          <p:cNvPr id="94219" name="Text Box 11"/>
          <p:cNvSpPr txBox="1"/>
          <p:nvPr/>
        </p:nvSpPr>
        <p:spPr>
          <a:xfrm>
            <a:off x="228600" y="1557338"/>
            <a:ext cx="8736013" cy="20612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    </a:t>
            </a: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单项式与单项式</a:t>
            </a:r>
            <a:r>
              <a:rPr lang="zh-CN" altLang="en-US" sz="3200" dirty="0">
                <a:solidFill>
                  <a:srgbClr val="0000FF"/>
                </a:solidFill>
                <a:latin typeface="Times New Roman" panose="02020603050405020304" pitchFamily="18" charset="0"/>
              </a:rPr>
              <a:t>相乘</a:t>
            </a: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，把它们的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r>
              <a:rPr lang="zh-CN" altLang="en-US" sz="3200" u="sng" dirty="0">
                <a:solidFill>
                  <a:srgbClr val="000000"/>
                </a:solidFill>
                <a:latin typeface="Times New Roman" panose="02020603050405020304" pitchFamily="18" charset="0"/>
              </a:rPr>
              <a:t>　　　   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)</a:t>
            </a: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，</a:t>
            </a:r>
            <a:endParaRPr lang="zh-CN" altLang="en-US" sz="32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eaLnBrk="1" hangingPunct="1"/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r>
              <a:rPr lang="zh-CN" altLang="en-US" sz="3200" u="sng" dirty="0">
                <a:solidFill>
                  <a:srgbClr val="000000"/>
                </a:solidFill>
                <a:latin typeface="Times New Roman" panose="02020603050405020304" pitchFamily="18" charset="0"/>
              </a:rPr>
              <a:t>　　　　        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)</a:t>
            </a:r>
            <a:r>
              <a:rPr lang="zh-CN" altLang="en-US" sz="3200" dirty="0">
                <a:solidFill>
                  <a:srgbClr val="660066"/>
                </a:solidFill>
                <a:latin typeface="Times New Roman" panose="02020603050405020304" pitchFamily="18" charset="0"/>
              </a:rPr>
              <a:t>分别</a:t>
            </a: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相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r>
              <a:rPr lang="zh-CN" altLang="en-US" sz="3200" u="sng" dirty="0">
                <a:solidFill>
                  <a:srgbClr val="000000"/>
                </a:solidFill>
                <a:latin typeface="Times New Roman" panose="02020603050405020304" pitchFamily="18" charset="0"/>
              </a:rPr>
              <a:t>　</a:t>
            </a:r>
            <a:r>
              <a:rPr lang="en-US" altLang="zh-CN" sz="3200" u="sng" dirty="0">
                <a:solidFill>
                  <a:srgbClr val="000000"/>
                </a:solidFill>
                <a:latin typeface="Times New Roman" panose="02020603050405020304" pitchFamily="18" charset="0"/>
              </a:rPr>
              <a:t>__     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)</a:t>
            </a: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，对于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(                    </a:t>
            </a:r>
            <a:endParaRPr lang="en-US" altLang="zh-CN" sz="32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eaLnBrk="1" hangingPunct="1"/>
            <a:r>
              <a:rPr lang="zh-CN" altLang="en-US" sz="3200" u="sng" dirty="0">
                <a:solidFill>
                  <a:srgbClr val="000000"/>
                </a:solidFill>
                <a:latin typeface="Times New Roman" panose="02020603050405020304" pitchFamily="18" charset="0"/>
              </a:rPr>
              <a:t>　　　                                </a:t>
            </a:r>
            <a:r>
              <a:rPr lang="en-US" altLang="zh-CN" sz="3200" u="sng" dirty="0">
                <a:solidFill>
                  <a:srgbClr val="000000"/>
                </a:solidFill>
                <a:latin typeface="Times New Roman" panose="02020603050405020304" pitchFamily="18" charset="0"/>
              </a:rPr>
              <a:t>_____        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)</a:t>
            </a: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，</a:t>
            </a:r>
            <a:endParaRPr lang="zh-CN" altLang="en-US" sz="32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eaLnBrk="1" hangingPunct="1"/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则</a:t>
            </a:r>
            <a:r>
              <a:rPr lang="zh-CN" altLang="en-US" sz="3200" dirty="0">
                <a:solidFill>
                  <a:srgbClr val="0000FF"/>
                </a:solidFill>
                <a:latin typeface="Times New Roman" panose="02020603050405020304" pitchFamily="18" charset="0"/>
              </a:rPr>
              <a:t>连同</a:t>
            </a: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它的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r>
              <a:rPr lang="zh-CN" altLang="en-US" sz="3200" u="sng" dirty="0">
                <a:solidFill>
                  <a:srgbClr val="000000"/>
                </a:solidFill>
                <a:latin typeface="Times New Roman" panose="02020603050405020304" pitchFamily="18" charset="0"/>
              </a:rPr>
              <a:t>　　   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)</a:t>
            </a: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作为</a:t>
            </a:r>
            <a:r>
              <a:rPr lang="zh-CN" altLang="en-US" sz="3200" dirty="0">
                <a:solidFill>
                  <a:srgbClr val="660066"/>
                </a:solidFill>
                <a:latin typeface="Times New Roman" panose="02020603050405020304" pitchFamily="18" charset="0"/>
              </a:rPr>
              <a:t>积</a:t>
            </a: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的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( </a:t>
            </a:r>
            <a:r>
              <a:rPr lang="en-US" altLang="zh-CN" sz="3200" u="sng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            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)</a:t>
            </a: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．</a:t>
            </a:r>
            <a:endParaRPr lang="zh-CN" altLang="en-US" sz="32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94220" name="Rectangle 12"/>
          <p:cNvSpPr/>
          <p:nvPr/>
        </p:nvSpPr>
        <p:spPr>
          <a:xfrm>
            <a:off x="6732588" y="1484313"/>
            <a:ext cx="1514475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系数</a:t>
            </a:r>
            <a:endParaRPr lang="zh-CN" altLang="en-US" sz="3200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94221" name="Rectangle 13"/>
          <p:cNvSpPr/>
          <p:nvPr/>
        </p:nvSpPr>
        <p:spPr>
          <a:xfrm>
            <a:off x="827088" y="1989138"/>
            <a:ext cx="1908175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相同字母</a:t>
            </a:r>
            <a:endParaRPr lang="zh-CN" altLang="en-US" sz="3200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94222" name="Rectangle 14"/>
          <p:cNvSpPr/>
          <p:nvPr/>
        </p:nvSpPr>
        <p:spPr>
          <a:xfrm>
            <a:off x="4787900" y="1989138"/>
            <a:ext cx="64770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200" dirty="0">
                <a:solidFill>
                  <a:srgbClr val="FF00FF"/>
                </a:solidFill>
                <a:latin typeface="Times New Roman" panose="02020603050405020304" pitchFamily="18" charset="0"/>
              </a:rPr>
              <a:t>乘</a:t>
            </a:r>
            <a:endParaRPr lang="zh-CN" altLang="en-US" sz="3200" dirty="0">
              <a:solidFill>
                <a:srgbClr val="FF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94223" name="Rectangle 15"/>
          <p:cNvSpPr/>
          <p:nvPr/>
        </p:nvSpPr>
        <p:spPr>
          <a:xfrm>
            <a:off x="539750" y="2492375"/>
            <a:ext cx="5761038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只在一 个单项式里含有的字母</a:t>
            </a:r>
            <a:endParaRPr lang="zh-CN" altLang="en-US" sz="3200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94224" name="Rectangle 16"/>
          <p:cNvSpPr/>
          <p:nvPr/>
        </p:nvSpPr>
        <p:spPr>
          <a:xfrm>
            <a:off x="2555875" y="2997200"/>
            <a:ext cx="1008063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指数</a:t>
            </a:r>
            <a:endParaRPr lang="zh-CN" altLang="en-US" sz="3200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94225" name="Rectangle 17"/>
          <p:cNvSpPr/>
          <p:nvPr/>
        </p:nvSpPr>
        <p:spPr>
          <a:xfrm>
            <a:off x="5724525" y="2997200"/>
            <a:ext cx="1871663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200" dirty="0">
                <a:solidFill>
                  <a:srgbClr val="FF00FF"/>
                </a:solidFill>
                <a:latin typeface="Times New Roman" panose="02020603050405020304" pitchFamily="18" charset="0"/>
              </a:rPr>
              <a:t>一个因式</a:t>
            </a:r>
            <a:endParaRPr lang="zh-CN" altLang="en-US" sz="3200" dirty="0">
              <a:solidFill>
                <a:srgbClr val="FF00FF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4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4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4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4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4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4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4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4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4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4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4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4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4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4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4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4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5" dur="500"/>
                                        <p:tgtEl>
                                          <p:spTgt spid="94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0" dur="500"/>
                                        <p:tgtEl>
                                          <p:spTgt spid="94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5" dur="500"/>
                                        <p:tgtEl>
                                          <p:spTgt spid="94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0" dur="500"/>
                                        <p:tgtEl>
                                          <p:spTgt spid="94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1" grpId="0"/>
      <p:bldP spid="94213" grpId="0"/>
      <p:bldP spid="94214" grpId="0"/>
      <p:bldP spid="94215" grpId="0" bldLvl="0" animBg="1"/>
      <p:bldP spid="94216" grpId="0"/>
      <p:bldP spid="94219" grpId="0"/>
      <p:bldP spid="94220" grpId="0"/>
      <p:bldP spid="94221" grpId="0"/>
      <p:bldP spid="94222" grpId="0"/>
      <p:bldP spid="94223" grpId="0"/>
      <p:bldP spid="94224" grpId="0"/>
      <p:bldP spid="9422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4338" name="Rectangle 3"/>
          <p:cNvSpPr/>
          <p:nvPr/>
        </p:nvSpPr>
        <p:spPr>
          <a:xfrm>
            <a:off x="520700" y="692150"/>
            <a:ext cx="3043238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200" dirty="0">
                <a:solidFill>
                  <a:schemeClr val="bg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二</a:t>
            </a:r>
            <a:r>
              <a:rPr lang="en-US" altLang="zh-CN" sz="3200" dirty="0">
                <a:solidFill>
                  <a:schemeClr val="bg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r>
              <a:rPr lang="zh-CN" altLang="en-US" sz="3200" dirty="0">
                <a:solidFill>
                  <a:schemeClr val="bg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填空</a:t>
            </a:r>
            <a:endParaRPr lang="zh-CN" altLang="en-US" sz="3200" dirty="0">
              <a:solidFill>
                <a:schemeClr val="bg2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4339" name="Rectangle 4"/>
          <p:cNvSpPr/>
          <p:nvPr/>
        </p:nvSpPr>
        <p:spPr>
          <a:xfrm>
            <a:off x="611188" y="1700213"/>
            <a:ext cx="6457950" cy="5794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>
              <a:spcBef>
                <a:spcPct val="20000"/>
              </a:spcBef>
            </a:pPr>
            <a:r>
              <a:rPr lang="en-US" altLang="zh-CN" sz="3200" dirty="0">
                <a:solidFill>
                  <a:schemeClr val="bg2"/>
                </a:solidFill>
                <a:latin typeface="Lucida Console" panose="020B0609040504020204" pitchFamily="49" charset="0"/>
                <a:ea typeface="楷体_GB2312" pitchFamily="49" charset="-122"/>
              </a:rPr>
              <a:t>1.4</a:t>
            </a:r>
            <a:r>
              <a:rPr lang="zh-CN" altLang="en-US" sz="3200" dirty="0">
                <a:solidFill>
                  <a:schemeClr val="bg2"/>
                </a:solidFill>
                <a:latin typeface="Lucida Console" panose="020B0609040504020204" pitchFamily="49" charset="0"/>
                <a:ea typeface="楷体_GB2312" pitchFamily="49" charset="-122"/>
              </a:rPr>
              <a:t>（</a:t>
            </a:r>
            <a:r>
              <a:rPr lang="en-US" altLang="zh-CN" sz="3200" dirty="0">
                <a:solidFill>
                  <a:schemeClr val="bg2"/>
                </a:solidFill>
                <a:latin typeface="Lucida Console" panose="020B0609040504020204" pitchFamily="49" charset="0"/>
                <a:ea typeface="楷体_GB2312" pitchFamily="49" charset="-122"/>
              </a:rPr>
              <a:t>a-b+1)=</a:t>
            </a:r>
            <a:r>
              <a:rPr lang="en-US" altLang="zh-CN" sz="3200" u="sng" dirty="0">
                <a:solidFill>
                  <a:schemeClr val="bg2"/>
                </a:solidFill>
                <a:latin typeface="Lucida Console" panose="020B0609040504020204" pitchFamily="49" charset="0"/>
                <a:ea typeface="楷体_GB2312" pitchFamily="49" charset="-122"/>
              </a:rPr>
              <a:t>             </a:t>
            </a:r>
            <a:r>
              <a:rPr lang="en-US" altLang="zh-CN" sz="3200" dirty="0">
                <a:solidFill>
                  <a:schemeClr val="bg2"/>
                </a:solidFill>
                <a:latin typeface="Lucida Console" panose="020B0609040504020204" pitchFamily="49" charset="0"/>
                <a:ea typeface="楷体_GB2312" pitchFamily="49" charset="-122"/>
              </a:rPr>
              <a:t>.</a:t>
            </a:r>
            <a:endParaRPr lang="en-US" altLang="zh-CN" sz="3200" dirty="0">
              <a:solidFill>
                <a:schemeClr val="bg2"/>
              </a:solidFill>
              <a:latin typeface="Lucida Console" panose="020B0609040504020204" pitchFamily="49" charset="0"/>
              <a:ea typeface="楷体_GB2312" pitchFamily="49" charset="-122"/>
            </a:endParaRPr>
          </a:p>
        </p:txBody>
      </p:sp>
      <p:sp>
        <p:nvSpPr>
          <p:cNvPr id="87047" name="Rectangle 7"/>
          <p:cNvSpPr/>
          <p:nvPr/>
        </p:nvSpPr>
        <p:spPr>
          <a:xfrm>
            <a:off x="3995738" y="1484313"/>
            <a:ext cx="2663825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/>
            <a:r>
              <a:rPr lang="en-US" altLang="zh-CN" sz="3200" dirty="0">
                <a:solidFill>
                  <a:srgbClr val="FF0000"/>
                </a:solidFill>
                <a:latin typeface="Lucida Console" panose="020B0609040504020204" pitchFamily="49" charset="0"/>
                <a:ea typeface="华文新魏" pitchFamily="2" charset="-122"/>
              </a:rPr>
              <a:t>4a-4b+4</a:t>
            </a:r>
            <a:endParaRPr lang="en-US" altLang="zh-CN" sz="3200" dirty="0">
              <a:solidFill>
                <a:srgbClr val="FF0000"/>
              </a:solidFill>
              <a:latin typeface="Lucida Console" panose="020B0609040504020204" pitchFamily="49" charset="0"/>
              <a:ea typeface="华文新魏" pitchFamily="2" charset="-122"/>
            </a:endParaRPr>
          </a:p>
        </p:txBody>
      </p:sp>
      <p:sp>
        <p:nvSpPr>
          <p:cNvPr id="14341" name="Rectangle 8"/>
          <p:cNvSpPr/>
          <p:nvPr/>
        </p:nvSpPr>
        <p:spPr>
          <a:xfrm>
            <a:off x="539750" y="2852738"/>
            <a:ext cx="6862763" cy="5794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>
              <a:spcBef>
                <a:spcPct val="20000"/>
              </a:spcBef>
            </a:pPr>
            <a:r>
              <a:rPr lang="en-US" altLang="zh-CN" sz="3200" dirty="0">
                <a:solidFill>
                  <a:schemeClr val="bg2"/>
                </a:solidFill>
                <a:latin typeface="Lucida Console" panose="020B0609040504020204" pitchFamily="49" charset="0"/>
                <a:ea typeface="楷体_GB2312" pitchFamily="49" charset="-122"/>
              </a:rPr>
              <a:t>2.3x</a:t>
            </a:r>
            <a:r>
              <a:rPr lang="zh-CN" altLang="en-US" sz="3200" dirty="0">
                <a:solidFill>
                  <a:schemeClr val="bg2"/>
                </a:solidFill>
                <a:latin typeface="Lucida Console" panose="020B0609040504020204" pitchFamily="49" charset="0"/>
                <a:ea typeface="楷体_GB2312" pitchFamily="49" charset="-122"/>
              </a:rPr>
              <a:t>（</a:t>
            </a:r>
            <a:r>
              <a:rPr lang="en-US" altLang="zh-CN" sz="3200" dirty="0">
                <a:solidFill>
                  <a:schemeClr val="bg2"/>
                </a:solidFill>
                <a:latin typeface="Lucida Console" panose="020B0609040504020204" pitchFamily="49" charset="0"/>
                <a:ea typeface="楷体_GB2312" pitchFamily="49" charset="-122"/>
              </a:rPr>
              <a:t>2x-y</a:t>
            </a:r>
            <a:r>
              <a:rPr lang="en-US" altLang="zh-CN" sz="3200" baseline="30000" dirty="0">
                <a:solidFill>
                  <a:schemeClr val="bg2"/>
                </a:solidFill>
                <a:latin typeface="Lucida Console" panose="020B0609040504020204" pitchFamily="49" charset="0"/>
                <a:ea typeface="楷体_GB2312" pitchFamily="49" charset="-122"/>
              </a:rPr>
              <a:t>2</a:t>
            </a:r>
            <a:r>
              <a:rPr lang="en-US" altLang="zh-CN" sz="3200" dirty="0">
                <a:solidFill>
                  <a:schemeClr val="bg2"/>
                </a:solidFill>
                <a:latin typeface="Lucida Console" panose="020B0609040504020204" pitchFamily="49" charset="0"/>
                <a:ea typeface="楷体_GB2312" pitchFamily="49" charset="-122"/>
              </a:rPr>
              <a:t>)=</a:t>
            </a:r>
            <a:r>
              <a:rPr lang="en-US" altLang="zh-CN" sz="3200" u="sng" dirty="0">
                <a:solidFill>
                  <a:schemeClr val="bg2"/>
                </a:solidFill>
                <a:latin typeface="Lucida Console" panose="020B0609040504020204" pitchFamily="49" charset="0"/>
                <a:ea typeface="楷体_GB2312" pitchFamily="49" charset="-122"/>
              </a:rPr>
              <a:t>              </a:t>
            </a:r>
            <a:r>
              <a:rPr lang="en-US" altLang="zh-CN" sz="3200" dirty="0">
                <a:solidFill>
                  <a:schemeClr val="bg2"/>
                </a:solidFill>
                <a:latin typeface="Lucida Console" panose="020B0609040504020204" pitchFamily="49" charset="0"/>
                <a:ea typeface="楷体_GB2312" pitchFamily="49" charset="-122"/>
              </a:rPr>
              <a:t>.</a:t>
            </a:r>
            <a:endParaRPr lang="en-US" altLang="zh-CN" sz="3200" dirty="0">
              <a:solidFill>
                <a:schemeClr val="bg2"/>
              </a:solidFill>
              <a:latin typeface="Lucida Console" panose="020B0609040504020204" pitchFamily="49" charset="0"/>
              <a:ea typeface="楷体_GB2312" pitchFamily="49" charset="-122"/>
            </a:endParaRPr>
          </a:p>
        </p:txBody>
      </p:sp>
      <p:sp>
        <p:nvSpPr>
          <p:cNvPr id="87049" name="Rectangle 9"/>
          <p:cNvSpPr/>
          <p:nvPr/>
        </p:nvSpPr>
        <p:spPr>
          <a:xfrm>
            <a:off x="4140200" y="2708275"/>
            <a:ext cx="2879725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/>
            <a:r>
              <a:rPr lang="en-US" altLang="zh-CN" sz="3200" dirty="0">
                <a:solidFill>
                  <a:srgbClr val="FF0000"/>
                </a:solidFill>
                <a:latin typeface="Lucida Console" panose="020B0609040504020204" pitchFamily="49" charset="0"/>
                <a:ea typeface="华文新魏" pitchFamily="2" charset="-122"/>
              </a:rPr>
              <a:t>6x</a:t>
            </a:r>
            <a:r>
              <a:rPr lang="en-US" altLang="zh-CN" sz="3200" baseline="30000" dirty="0">
                <a:solidFill>
                  <a:srgbClr val="FF0000"/>
                </a:solidFill>
                <a:latin typeface="Lucida Console" panose="020B0609040504020204" pitchFamily="49" charset="0"/>
                <a:ea typeface="华文新魏" pitchFamily="2" charset="-122"/>
              </a:rPr>
              <a:t>2</a:t>
            </a:r>
            <a:r>
              <a:rPr lang="en-US" altLang="zh-CN" sz="3200" dirty="0">
                <a:solidFill>
                  <a:srgbClr val="FF0000"/>
                </a:solidFill>
                <a:latin typeface="Lucida Console" panose="020B0609040504020204" pitchFamily="49" charset="0"/>
                <a:ea typeface="华文新魏" pitchFamily="2" charset="-122"/>
              </a:rPr>
              <a:t>-3xy</a:t>
            </a:r>
            <a:r>
              <a:rPr lang="en-US" altLang="zh-CN" sz="3200" baseline="30000" dirty="0">
                <a:solidFill>
                  <a:srgbClr val="FF0000"/>
                </a:solidFill>
                <a:latin typeface="Lucida Console" panose="020B0609040504020204" pitchFamily="49" charset="0"/>
                <a:ea typeface="华文新魏" pitchFamily="2" charset="-122"/>
              </a:rPr>
              <a:t>2</a:t>
            </a:r>
            <a:endParaRPr lang="en-US" altLang="zh-CN" sz="3200" dirty="0">
              <a:solidFill>
                <a:srgbClr val="FF0000"/>
              </a:solidFill>
              <a:latin typeface="Lucida Console" panose="020B0609040504020204" pitchFamily="49" charset="0"/>
              <a:ea typeface="华文新魏" pitchFamily="2" charset="-122"/>
            </a:endParaRPr>
          </a:p>
        </p:txBody>
      </p:sp>
      <p:sp>
        <p:nvSpPr>
          <p:cNvPr id="14343" name="Rectangle 10"/>
          <p:cNvSpPr/>
          <p:nvPr/>
        </p:nvSpPr>
        <p:spPr>
          <a:xfrm>
            <a:off x="539750" y="4076700"/>
            <a:ext cx="8169275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>
              <a:spcBef>
                <a:spcPct val="20000"/>
              </a:spcBef>
            </a:pPr>
            <a:r>
              <a:rPr lang="en-US" altLang="zh-CN" sz="3200" dirty="0">
                <a:solidFill>
                  <a:schemeClr val="bg2"/>
                </a:solidFill>
                <a:latin typeface="Lucida Console" panose="020B0609040504020204" pitchFamily="49" charset="0"/>
                <a:ea typeface="楷体_GB2312" pitchFamily="49" charset="-122"/>
              </a:rPr>
              <a:t>3.-3x</a:t>
            </a:r>
            <a:r>
              <a:rPr lang="zh-CN" altLang="en-US" sz="3200" dirty="0">
                <a:solidFill>
                  <a:schemeClr val="bg2"/>
                </a:solidFill>
                <a:latin typeface="Lucida Console" panose="020B0609040504020204" pitchFamily="49" charset="0"/>
                <a:ea typeface="楷体_GB2312" pitchFamily="49" charset="-122"/>
              </a:rPr>
              <a:t>（</a:t>
            </a:r>
            <a:r>
              <a:rPr lang="en-US" altLang="zh-CN" sz="3200" dirty="0">
                <a:solidFill>
                  <a:schemeClr val="bg2"/>
                </a:solidFill>
                <a:latin typeface="Lucida Console" panose="020B0609040504020204" pitchFamily="49" charset="0"/>
                <a:ea typeface="楷体_GB2312" pitchFamily="49" charset="-122"/>
              </a:rPr>
              <a:t>2x-5y+6z)=</a:t>
            </a:r>
            <a:r>
              <a:rPr lang="en-US" altLang="zh-CN" sz="3200" u="sng" dirty="0">
                <a:solidFill>
                  <a:schemeClr val="bg2"/>
                </a:solidFill>
                <a:latin typeface="Lucida Console" panose="020B0609040504020204" pitchFamily="49" charset="0"/>
                <a:ea typeface="楷体_GB2312" pitchFamily="49" charset="-122"/>
              </a:rPr>
              <a:t>               </a:t>
            </a:r>
            <a:r>
              <a:rPr lang="en-US" altLang="zh-CN" sz="3200" dirty="0">
                <a:solidFill>
                  <a:schemeClr val="bg2"/>
                </a:solidFill>
                <a:latin typeface="Lucida Console" panose="020B0609040504020204" pitchFamily="49" charset="0"/>
                <a:ea typeface="楷体_GB2312" pitchFamily="49" charset="-122"/>
              </a:rPr>
              <a:t>.</a:t>
            </a:r>
            <a:endParaRPr lang="en-US" altLang="zh-CN" sz="3200" dirty="0">
              <a:solidFill>
                <a:schemeClr val="bg2"/>
              </a:solidFill>
              <a:latin typeface="Lucida Console" panose="020B0609040504020204" pitchFamily="49" charset="0"/>
              <a:ea typeface="楷体_GB2312" pitchFamily="49" charset="-122"/>
            </a:endParaRPr>
          </a:p>
        </p:txBody>
      </p:sp>
      <p:sp>
        <p:nvSpPr>
          <p:cNvPr id="87051" name="Rectangle 11"/>
          <p:cNvSpPr/>
          <p:nvPr/>
        </p:nvSpPr>
        <p:spPr>
          <a:xfrm>
            <a:off x="4932363" y="3860800"/>
            <a:ext cx="3522662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 eaLnBrk="1" hangingPunct="1"/>
            <a:r>
              <a:rPr lang="en-US" altLang="zh-CN" sz="3200" dirty="0">
                <a:solidFill>
                  <a:srgbClr val="FF0000"/>
                </a:solidFill>
                <a:latin typeface="Lucida Console" panose="020B0609040504020204" pitchFamily="49" charset="0"/>
                <a:ea typeface="华文新魏" pitchFamily="2" charset="-122"/>
              </a:rPr>
              <a:t>-6x</a:t>
            </a:r>
            <a:r>
              <a:rPr lang="en-US" altLang="zh-CN" sz="3200" baseline="30000" dirty="0">
                <a:solidFill>
                  <a:srgbClr val="FF0000"/>
                </a:solidFill>
                <a:latin typeface="Lucida Console" panose="020B0609040504020204" pitchFamily="49" charset="0"/>
                <a:ea typeface="华文新魏" pitchFamily="2" charset="-122"/>
              </a:rPr>
              <a:t>2</a:t>
            </a:r>
            <a:r>
              <a:rPr lang="en-US" altLang="zh-CN" sz="3200" dirty="0">
                <a:solidFill>
                  <a:srgbClr val="FF0000"/>
                </a:solidFill>
                <a:latin typeface="Lucida Console" panose="020B0609040504020204" pitchFamily="49" charset="0"/>
                <a:ea typeface="华文新魏" pitchFamily="2" charset="-122"/>
              </a:rPr>
              <a:t>+15xy-18xz</a:t>
            </a:r>
            <a:endParaRPr lang="en-US" altLang="zh-CN" sz="3200" dirty="0">
              <a:solidFill>
                <a:srgbClr val="FF0000"/>
              </a:solidFill>
              <a:latin typeface="Lucida Console" panose="020B0609040504020204" pitchFamily="49" charset="0"/>
              <a:ea typeface="华文新魏" pitchFamily="2" charset="-122"/>
            </a:endParaRPr>
          </a:p>
        </p:txBody>
      </p:sp>
      <p:sp>
        <p:nvSpPr>
          <p:cNvPr id="14345" name="Rectangle 12"/>
          <p:cNvSpPr/>
          <p:nvPr/>
        </p:nvSpPr>
        <p:spPr>
          <a:xfrm>
            <a:off x="654050" y="5084763"/>
            <a:ext cx="8489950" cy="5794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>
              <a:spcBef>
                <a:spcPct val="20000"/>
              </a:spcBef>
            </a:pPr>
            <a:r>
              <a:rPr lang="en-US" altLang="zh-CN" sz="3200" dirty="0">
                <a:solidFill>
                  <a:schemeClr val="bg2"/>
                </a:solidFill>
                <a:latin typeface="Lucida Console" panose="020B0609040504020204" pitchFamily="49" charset="0"/>
                <a:ea typeface="楷体_GB2312" pitchFamily="49" charset="-122"/>
              </a:rPr>
              <a:t>4.(-2a</a:t>
            </a:r>
            <a:r>
              <a:rPr lang="en-US" altLang="zh-CN" sz="3200" baseline="30000" dirty="0">
                <a:solidFill>
                  <a:schemeClr val="bg2"/>
                </a:solidFill>
                <a:latin typeface="Lucida Console" panose="020B0609040504020204" pitchFamily="49" charset="0"/>
                <a:ea typeface="楷体_GB2312" pitchFamily="49" charset="-122"/>
              </a:rPr>
              <a:t>2</a:t>
            </a:r>
            <a:r>
              <a:rPr lang="en-US" altLang="zh-CN" sz="3200" dirty="0">
                <a:solidFill>
                  <a:schemeClr val="bg2"/>
                </a:solidFill>
                <a:latin typeface="Lucida Console" panose="020B0609040504020204" pitchFamily="49" charset="0"/>
                <a:ea typeface="楷体_GB2312" pitchFamily="49" charset="-122"/>
              </a:rPr>
              <a:t>)</a:t>
            </a:r>
            <a:r>
              <a:rPr lang="en-US" altLang="zh-CN" sz="3200" baseline="30000" dirty="0">
                <a:solidFill>
                  <a:schemeClr val="bg2"/>
                </a:solidFill>
                <a:latin typeface="Lucida Console" panose="020B0609040504020204" pitchFamily="49" charset="0"/>
                <a:ea typeface="楷体_GB2312" pitchFamily="49" charset="-122"/>
              </a:rPr>
              <a:t>2</a:t>
            </a:r>
            <a:r>
              <a:rPr lang="zh-CN" altLang="en-US" sz="3200" dirty="0">
                <a:solidFill>
                  <a:schemeClr val="bg2"/>
                </a:solidFill>
                <a:latin typeface="Lucida Console" panose="020B0609040504020204" pitchFamily="49" charset="0"/>
                <a:ea typeface="楷体_GB2312" pitchFamily="49" charset="-122"/>
              </a:rPr>
              <a:t>（</a:t>
            </a:r>
            <a:r>
              <a:rPr lang="en-US" altLang="zh-CN" sz="3200" dirty="0">
                <a:solidFill>
                  <a:schemeClr val="bg2"/>
                </a:solidFill>
                <a:latin typeface="Lucida Console" panose="020B0609040504020204" pitchFamily="49" charset="0"/>
                <a:ea typeface="楷体_GB2312" pitchFamily="49" charset="-122"/>
              </a:rPr>
              <a:t>-a-2b+c)=</a:t>
            </a:r>
            <a:r>
              <a:rPr lang="en-US" altLang="zh-CN" sz="3200" u="sng" dirty="0">
                <a:solidFill>
                  <a:schemeClr val="bg2"/>
                </a:solidFill>
                <a:latin typeface="Lucida Console" panose="020B0609040504020204" pitchFamily="49" charset="0"/>
                <a:ea typeface="楷体_GB2312" pitchFamily="49" charset="-122"/>
              </a:rPr>
              <a:t>              </a:t>
            </a:r>
            <a:r>
              <a:rPr lang="en-US" altLang="zh-CN" sz="3200" dirty="0">
                <a:solidFill>
                  <a:schemeClr val="bg2"/>
                </a:solidFill>
                <a:latin typeface="Lucida Console" panose="020B0609040504020204" pitchFamily="49" charset="0"/>
                <a:ea typeface="楷体_GB2312" pitchFamily="49" charset="-122"/>
              </a:rPr>
              <a:t>.</a:t>
            </a:r>
            <a:endParaRPr lang="en-US" altLang="zh-CN" sz="3200" dirty="0">
              <a:solidFill>
                <a:schemeClr val="bg2"/>
              </a:solidFill>
              <a:latin typeface="Lucida Console" panose="020B0609040504020204" pitchFamily="49" charset="0"/>
              <a:ea typeface="楷体_GB2312" pitchFamily="49" charset="-122"/>
            </a:endParaRPr>
          </a:p>
        </p:txBody>
      </p:sp>
      <p:sp>
        <p:nvSpPr>
          <p:cNvPr id="87053" name="Rectangle 13"/>
          <p:cNvSpPr/>
          <p:nvPr/>
        </p:nvSpPr>
        <p:spPr>
          <a:xfrm>
            <a:off x="5076825" y="5010150"/>
            <a:ext cx="41402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/>
            <a:r>
              <a:rPr lang="en-US" altLang="zh-CN" sz="3200" dirty="0">
                <a:solidFill>
                  <a:srgbClr val="FF0000"/>
                </a:solidFill>
                <a:latin typeface="Lucida Console" panose="020B0609040504020204" pitchFamily="49" charset="0"/>
                <a:ea typeface="华文新魏" pitchFamily="2" charset="-122"/>
              </a:rPr>
              <a:t>-4a</a:t>
            </a:r>
            <a:r>
              <a:rPr lang="en-US" altLang="zh-CN" sz="3200" baseline="30000" dirty="0">
                <a:solidFill>
                  <a:srgbClr val="FF0000"/>
                </a:solidFill>
                <a:latin typeface="Lucida Console" panose="020B0609040504020204" pitchFamily="49" charset="0"/>
                <a:ea typeface="华文新魏" pitchFamily="2" charset="-122"/>
              </a:rPr>
              <a:t>5</a:t>
            </a:r>
            <a:r>
              <a:rPr lang="en-US" altLang="zh-CN" sz="3200" dirty="0">
                <a:solidFill>
                  <a:srgbClr val="FF0000"/>
                </a:solidFill>
                <a:latin typeface="Lucida Console" panose="020B0609040504020204" pitchFamily="49" charset="0"/>
                <a:ea typeface="华文新魏" pitchFamily="2" charset="-122"/>
              </a:rPr>
              <a:t>-8a</a:t>
            </a:r>
            <a:r>
              <a:rPr lang="en-US" altLang="zh-CN" sz="3200" baseline="30000" dirty="0">
                <a:solidFill>
                  <a:srgbClr val="FF0000"/>
                </a:solidFill>
                <a:latin typeface="Lucida Console" panose="020B0609040504020204" pitchFamily="49" charset="0"/>
                <a:ea typeface="华文新魏" pitchFamily="2" charset="-122"/>
              </a:rPr>
              <a:t>4</a:t>
            </a:r>
            <a:r>
              <a:rPr lang="en-US" altLang="zh-CN" sz="3200" dirty="0">
                <a:solidFill>
                  <a:srgbClr val="FF0000"/>
                </a:solidFill>
                <a:latin typeface="Lucida Console" panose="020B0609040504020204" pitchFamily="49" charset="0"/>
                <a:ea typeface="华文新魏" pitchFamily="2" charset="-122"/>
              </a:rPr>
              <a:t>b+4a</a:t>
            </a:r>
            <a:r>
              <a:rPr lang="en-US" altLang="zh-CN" sz="3200" baseline="30000" dirty="0">
                <a:solidFill>
                  <a:srgbClr val="FF0000"/>
                </a:solidFill>
                <a:latin typeface="Lucida Console" panose="020B0609040504020204" pitchFamily="49" charset="0"/>
                <a:ea typeface="华文新魏" pitchFamily="2" charset="-122"/>
              </a:rPr>
              <a:t>4</a:t>
            </a:r>
            <a:r>
              <a:rPr lang="en-US" altLang="zh-CN" sz="3200" dirty="0">
                <a:solidFill>
                  <a:srgbClr val="FF0000"/>
                </a:solidFill>
                <a:latin typeface="Lucida Console" panose="020B0609040504020204" pitchFamily="49" charset="0"/>
                <a:ea typeface="华文新魏" pitchFamily="2" charset="-122"/>
              </a:rPr>
              <a:t>c</a:t>
            </a:r>
            <a:endParaRPr lang="en-US" altLang="zh-CN" sz="3200" baseline="30000" dirty="0">
              <a:solidFill>
                <a:srgbClr val="FF0000"/>
              </a:solidFill>
              <a:latin typeface="Lucida Console" panose="020B0609040504020204" pitchFamily="49" charset="0"/>
              <a:ea typeface="华文新魏" pitchFamily="2" charset="-122"/>
            </a:endParaRPr>
          </a:p>
        </p:txBody>
      </p:sp>
      <p:pic>
        <p:nvPicPr>
          <p:cNvPr id="14347" name="Picture 14" descr="018">
            <a:hlinkClick r:id="" action="ppaction://noaction"/>
      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58000" y="381000"/>
            <a:ext cx="2057400" cy="7445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70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70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Par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7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7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7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7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7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7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7" grpId="0"/>
      <p:bldP spid="87049" grpId="0"/>
      <p:bldP spid="87051" grpId="0"/>
      <p:bldP spid="8705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81922" name="Text Box 2"/>
          <p:cNvSpPr txBox="1">
            <a:spLocks noChangeArrowheads="1"/>
          </p:cNvSpPr>
          <p:nvPr/>
        </p:nvSpPr>
        <p:spPr bwMode="auto">
          <a:xfrm>
            <a:off x="1692275" y="404813"/>
            <a:ext cx="31242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zh-CN" altLang="en-US" sz="4000" kern="1200" cap="none" spc="0" normalizeH="0" baseline="0" noProof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楷体_GB2312" pitchFamily="49" charset="-122"/>
                <a:cs typeface="+mn-cs"/>
              </a:rPr>
              <a:t>几点注意：</a:t>
            </a:r>
            <a:endParaRPr kumimoji="1" lang="zh-CN" altLang="en-US" sz="4000" kern="1200" cap="none" spc="0" normalizeH="0" baseline="0" noProof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楷体_GB2312" pitchFamily="49" charset="-122"/>
              <a:cs typeface="+mn-cs"/>
            </a:endParaRPr>
          </a:p>
        </p:txBody>
      </p:sp>
      <p:sp>
        <p:nvSpPr>
          <p:cNvPr id="81923" name="Text Box 3"/>
          <p:cNvSpPr txBox="1">
            <a:spLocks noChangeArrowheads="1"/>
          </p:cNvSpPr>
          <p:nvPr/>
        </p:nvSpPr>
        <p:spPr bwMode="auto">
          <a:xfrm>
            <a:off x="179388" y="1371600"/>
            <a:ext cx="8964613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algn="ctr" defTabSz="914400" eaLnBrk="1" hangingPunct="1">
              <a:buClrTx/>
              <a:buSzTx/>
              <a:buFontTx/>
              <a:buNone/>
              <a:defRPr/>
            </a:pPr>
            <a:r>
              <a:rPr kumimoji="1" lang="en-US" altLang="zh-CN" sz="3600" kern="1200" cap="none" spc="0" normalizeH="0" baseline="0" noProof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1.</a:t>
            </a:r>
            <a:r>
              <a:rPr kumimoji="1" lang="zh-CN" altLang="en-US" sz="3600" kern="1200" cap="none" spc="0" normalizeH="0" baseline="0" noProof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单项式乘多项式的结果</a:t>
            </a:r>
            <a:r>
              <a:rPr kumimoji="1" lang="zh-CN" altLang="en-US" sz="3600" kern="1200" cap="none" spc="0" normalizeH="0" baseline="0" noProof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仍是</a:t>
            </a:r>
            <a:r>
              <a:rPr kumimoji="1" lang="zh-CN" altLang="en-US" sz="3600" kern="1200" cap="none" spc="0" normalizeH="0" baseline="0" noProof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多项式，</a:t>
            </a:r>
            <a:endParaRPr kumimoji="1" lang="zh-CN" altLang="en-US" sz="3600" kern="1200" cap="none" spc="0" normalizeH="0" baseline="0" noProof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itchFamily="49" charset="-122"/>
              <a:ea typeface="楷体_GB2312" pitchFamily="49" charset="-122"/>
              <a:cs typeface="+mn-cs"/>
            </a:endParaRPr>
          </a:p>
          <a:p>
            <a:pPr marR="0" algn="ctr" defTabSz="914400" eaLnBrk="1" hangingPunct="1">
              <a:buClrTx/>
              <a:buSzTx/>
              <a:buFontTx/>
              <a:buNone/>
              <a:defRPr/>
            </a:pPr>
            <a:r>
              <a:rPr kumimoji="1" lang="zh-CN" altLang="en-US" sz="3600" kern="1200" cap="none" spc="0" normalizeH="0" baseline="0" noProof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  积的项数与原多项式的</a:t>
            </a:r>
            <a:r>
              <a:rPr kumimoji="1" lang="zh-CN" altLang="en-US" sz="3600" kern="1200" cap="none" spc="0" normalizeH="0" baseline="0" noProof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项数</a:t>
            </a:r>
            <a:r>
              <a:rPr kumimoji="1" lang="zh-CN" altLang="en-US" sz="3600" kern="1200" cap="none" spc="0" normalizeH="0" baseline="0" noProof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相同。</a:t>
            </a:r>
            <a:endParaRPr kumimoji="1" lang="zh-CN" altLang="en-US" sz="3600" b="0" kern="1200" cap="none" spc="0" normalizeH="0" baseline="0" noProof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81924" name="Text Box 4"/>
          <p:cNvSpPr txBox="1">
            <a:spLocks noChangeArrowheads="1"/>
          </p:cNvSpPr>
          <p:nvPr/>
        </p:nvSpPr>
        <p:spPr bwMode="auto">
          <a:xfrm>
            <a:off x="250825" y="3068638"/>
            <a:ext cx="8118475" cy="201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algn="ctr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en-US" altLang="zh-CN" sz="3600" kern="1200" cap="none" spc="0" normalizeH="0" baseline="0" noProof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楷体" pitchFamily="2" charset="-122"/>
                <a:ea typeface="华文楷体" pitchFamily="2" charset="-122"/>
                <a:cs typeface="+mn-cs"/>
              </a:rPr>
              <a:t>2.</a:t>
            </a:r>
            <a:r>
              <a:rPr kumimoji="1" lang="zh-CN" altLang="en-US" sz="3600" kern="1200" cap="none" spc="0" normalizeH="0" baseline="0" noProof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楷体" pitchFamily="2" charset="-122"/>
                <a:ea typeface="华文楷体" pitchFamily="2" charset="-122"/>
                <a:cs typeface="+mn-cs"/>
              </a:rPr>
              <a:t>单项式分别与多项式的每一项相乘时，要注意积的各项符号的确定：</a:t>
            </a:r>
            <a:endParaRPr kumimoji="1" lang="zh-CN" altLang="en-US" sz="3600" kern="1200" cap="none" spc="0" normalizeH="0" baseline="0" noProof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华文楷体" pitchFamily="2" charset="-122"/>
              <a:ea typeface="华文楷体" pitchFamily="2" charset="-122"/>
              <a:cs typeface="+mn-cs"/>
            </a:endParaRPr>
          </a:p>
          <a:p>
            <a:pPr marR="0" algn="ctr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zh-CN" altLang="en-US" sz="3600" kern="1200" cap="none" spc="0" normalizeH="0" baseline="0" noProof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楷体" pitchFamily="2" charset="-122"/>
                <a:ea typeface="华文楷体" pitchFamily="2" charset="-122"/>
                <a:cs typeface="+mn-cs"/>
              </a:rPr>
              <a:t>同号相乘得正，异号相乘得负 </a:t>
            </a:r>
            <a:endParaRPr kumimoji="1" lang="zh-CN" altLang="en-US" sz="3600" kern="1200" cap="none" spc="0" normalizeH="0" baseline="0" noProof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华文楷体" pitchFamily="2" charset="-122"/>
              <a:ea typeface="华文楷体" pitchFamily="2" charset="-122"/>
              <a:cs typeface="+mn-cs"/>
            </a:endParaRPr>
          </a:p>
        </p:txBody>
      </p:sp>
      <p:sp>
        <p:nvSpPr>
          <p:cNvPr id="81925" name="Text Box 5"/>
          <p:cNvSpPr txBox="1">
            <a:spLocks noChangeArrowheads="1"/>
          </p:cNvSpPr>
          <p:nvPr/>
        </p:nvSpPr>
        <p:spPr bwMode="auto">
          <a:xfrm>
            <a:off x="228600" y="5470525"/>
            <a:ext cx="88566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en-US" altLang="zh-CN" sz="3600" kern="1200" cap="none" spc="0" normalizeH="0" baseline="0" noProof="0" smtClean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 </a:t>
            </a:r>
            <a:r>
              <a:rPr kumimoji="1" lang="en-US" altLang="zh-CN" sz="3600" kern="1200" cap="none" spc="0" normalizeH="0" baseline="0" noProof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3.</a:t>
            </a:r>
            <a:r>
              <a:rPr kumimoji="1" lang="zh-CN" altLang="en-US" sz="3600" kern="1200" cap="none" spc="0" normalizeH="0" baseline="0" noProof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不要出现</a:t>
            </a:r>
            <a:r>
              <a:rPr kumimoji="1" lang="zh-CN" altLang="en-US" sz="3600" kern="1200" cap="none" spc="0" normalizeH="0" baseline="0" noProof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漏乘</a:t>
            </a:r>
            <a:r>
              <a:rPr kumimoji="1" lang="zh-CN" altLang="en-US" sz="3600" kern="1200" cap="none" spc="0" normalizeH="0" baseline="0" noProof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现象，运算要有</a:t>
            </a:r>
            <a:r>
              <a:rPr kumimoji="1" lang="zh-CN" altLang="en-US" sz="3600" kern="1200" cap="none" spc="0" normalizeH="0" baseline="0" noProof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顺序</a:t>
            </a:r>
            <a:r>
              <a:rPr kumimoji="1" lang="zh-CN" altLang="en-US" sz="3600" kern="1200" cap="none" spc="0" normalizeH="0" baseline="0" noProof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。</a:t>
            </a:r>
            <a:endParaRPr kumimoji="1" lang="zh-CN" altLang="en-US" sz="3600" kern="1200" cap="none" spc="0" normalizeH="0" baseline="0" noProof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pic>
        <p:nvPicPr>
          <p:cNvPr id="15366" name="Picture 6" descr="ding19s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388" y="188913"/>
            <a:ext cx="1143000" cy="1143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1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1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3" grpId="0"/>
      <p:bldP spid="81924" grpId="0"/>
      <p:bldP spid="819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7410" name="Text Box 2"/>
          <p:cNvSpPr txBox="1"/>
          <p:nvPr/>
        </p:nvSpPr>
        <p:spPr>
          <a:xfrm>
            <a:off x="323850" y="404813"/>
            <a:ext cx="8351838" cy="1809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20000"/>
              </a:spcBef>
            </a:pPr>
            <a:r>
              <a:rPr lang="zh-CN" altLang="en-US" sz="3600" dirty="0">
                <a:solidFill>
                  <a:srgbClr val="FF0000"/>
                </a:solidFill>
                <a:latin typeface="Times New Roman" panose="02020603050405020304" pitchFamily="18" charset="0"/>
              </a:rPr>
              <a:t>练习</a:t>
            </a:r>
            <a:endParaRPr lang="zh-CN" altLang="en-US" sz="3600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20000"/>
              </a:spcBef>
            </a:pPr>
            <a:r>
              <a:rPr lang="zh-CN" altLang="en-US" sz="3200" dirty="0">
                <a:solidFill>
                  <a:schemeClr val="bg2"/>
                </a:solidFill>
                <a:latin typeface="Times New Roman" panose="02020603050405020304" pitchFamily="18" charset="0"/>
              </a:rPr>
              <a:t>１．计算：</a:t>
            </a:r>
            <a:endParaRPr lang="zh-CN" altLang="en-US" sz="3200" dirty="0">
              <a:solidFill>
                <a:schemeClr val="bg2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20000"/>
              </a:spcBef>
            </a:pPr>
            <a:r>
              <a:rPr lang="en-US" altLang="zh-CN" sz="3200" dirty="0">
                <a:solidFill>
                  <a:srgbClr val="0000FF"/>
                </a:solidFill>
                <a:latin typeface="Times New Roman" panose="02020603050405020304" pitchFamily="18" charset="0"/>
              </a:rPr>
              <a:t>(1)  3</a:t>
            </a:r>
            <a:r>
              <a:rPr lang="en-US" altLang="zh-CN" sz="3200" i="1" dirty="0">
                <a:solidFill>
                  <a:srgbClr val="0000FF"/>
                </a:solidFill>
                <a:latin typeface="Times New Roman" panose="02020603050405020304" pitchFamily="18" charset="0"/>
              </a:rPr>
              <a:t>a</a:t>
            </a:r>
            <a:r>
              <a:rPr lang="en-US" altLang="zh-CN" sz="3200" dirty="0">
                <a:solidFill>
                  <a:srgbClr val="0000FF"/>
                </a:solidFill>
                <a:latin typeface="Times New Roman" panose="02020603050405020304" pitchFamily="18" charset="0"/>
              </a:rPr>
              <a:t>(5</a:t>
            </a:r>
            <a:r>
              <a:rPr lang="en-US" altLang="zh-CN" sz="3200" i="1" dirty="0">
                <a:solidFill>
                  <a:srgbClr val="0000FF"/>
                </a:solidFill>
                <a:latin typeface="Times New Roman" panose="02020603050405020304" pitchFamily="18" charset="0"/>
              </a:rPr>
              <a:t>a</a:t>
            </a:r>
            <a:r>
              <a:rPr lang="en-US" altLang="zh-CN" sz="3200" dirty="0">
                <a:solidFill>
                  <a:srgbClr val="0000FF"/>
                </a:solidFill>
                <a:latin typeface="Times New Roman" panose="02020603050405020304" pitchFamily="18" charset="0"/>
              </a:rPr>
              <a:t>-2</a:t>
            </a:r>
            <a:r>
              <a:rPr lang="en-US" altLang="zh-CN" sz="3200" i="1" dirty="0">
                <a:solidFill>
                  <a:srgbClr val="0000FF"/>
                </a:solidFill>
                <a:latin typeface="Times New Roman" panose="02020603050405020304" pitchFamily="18" charset="0"/>
              </a:rPr>
              <a:t>b</a:t>
            </a:r>
            <a:r>
              <a:rPr lang="en-US" altLang="zh-CN" sz="3200" dirty="0">
                <a:solidFill>
                  <a:srgbClr val="0000FF"/>
                </a:solidFill>
                <a:latin typeface="Times New Roman" panose="02020603050405020304" pitchFamily="18" charset="0"/>
              </a:rPr>
              <a:t>);         (2)   (</a:t>
            </a:r>
            <a:r>
              <a:rPr lang="en-US" altLang="zh-CN" sz="3200" i="1" dirty="0">
                <a:solidFill>
                  <a:srgbClr val="0000FF"/>
                </a:solidFill>
                <a:latin typeface="Times New Roman" panose="02020603050405020304" pitchFamily="18" charset="0"/>
              </a:rPr>
              <a:t>x</a:t>
            </a:r>
            <a:r>
              <a:rPr lang="en-US" altLang="zh-CN" sz="3200" dirty="0">
                <a:solidFill>
                  <a:srgbClr val="0000FF"/>
                </a:solidFill>
                <a:latin typeface="Times New Roman" panose="02020603050405020304" pitchFamily="18" charset="0"/>
              </a:rPr>
              <a:t>-3</a:t>
            </a:r>
            <a:r>
              <a:rPr lang="en-US" altLang="zh-CN" sz="3200" i="1" dirty="0">
                <a:solidFill>
                  <a:srgbClr val="0000FF"/>
                </a:solidFill>
                <a:latin typeface="Times New Roman" panose="02020603050405020304" pitchFamily="18" charset="0"/>
              </a:rPr>
              <a:t>y</a:t>
            </a:r>
            <a:r>
              <a:rPr lang="en-US" altLang="zh-CN" sz="3200" dirty="0">
                <a:solidFill>
                  <a:srgbClr val="0000FF"/>
                </a:solidFill>
                <a:latin typeface="Times New Roman" panose="02020603050405020304" pitchFamily="18" charset="0"/>
              </a:rPr>
              <a:t>)</a:t>
            </a:r>
            <a:r>
              <a:rPr lang="en-US" altLang="zh-CN" sz="3200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•</a:t>
            </a:r>
            <a:r>
              <a:rPr lang="en-US" altLang="zh-CN" sz="3200" dirty="0">
                <a:solidFill>
                  <a:srgbClr val="0000FF"/>
                </a:solidFill>
                <a:latin typeface="Times New Roman" panose="02020603050405020304" pitchFamily="18" charset="0"/>
              </a:rPr>
              <a:t> (-6</a:t>
            </a:r>
            <a:r>
              <a:rPr lang="en-US" altLang="zh-CN" sz="3200" i="1" dirty="0">
                <a:solidFill>
                  <a:srgbClr val="0000FF"/>
                </a:solidFill>
                <a:latin typeface="Times New Roman" panose="02020603050405020304" pitchFamily="18" charset="0"/>
              </a:rPr>
              <a:t>x</a:t>
            </a:r>
            <a:r>
              <a:rPr lang="en-US" altLang="zh-CN" sz="3200" dirty="0">
                <a:solidFill>
                  <a:srgbClr val="0000FF"/>
                </a:solidFill>
                <a:latin typeface="Times New Roman" panose="02020603050405020304" pitchFamily="18" charset="0"/>
              </a:rPr>
              <a:t>).</a:t>
            </a:r>
            <a:endParaRPr lang="en-US" altLang="zh-CN" sz="3200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77827" name="Text Box 3"/>
          <p:cNvSpPr txBox="1"/>
          <p:nvPr/>
        </p:nvSpPr>
        <p:spPr>
          <a:xfrm>
            <a:off x="357188" y="2924175"/>
            <a:ext cx="7977187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200" dirty="0">
                <a:solidFill>
                  <a:schemeClr val="bg2"/>
                </a:solidFill>
                <a:latin typeface="Times New Roman" panose="02020603050405020304" pitchFamily="18" charset="0"/>
              </a:rPr>
              <a:t>2.</a:t>
            </a:r>
            <a:r>
              <a:rPr lang="zh-CN" altLang="en-US" sz="3200" dirty="0">
                <a:solidFill>
                  <a:schemeClr val="bg2"/>
                </a:solidFill>
                <a:latin typeface="Times New Roman" panose="02020603050405020304" pitchFamily="18" charset="0"/>
              </a:rPr>
              <a:t>化简</a:t>
            </a:r>
            <a:r>
              <a:rPr lang="en-US" altLang="zh-CN" sz="3200" dirty="0">
                <a:solidFill>
                  <a:schemeClr val="bg2"/>
                </a:solidFill>
                <a:latin typeface="Times New Roman" panose="02020603050405020304" pitchFamily="18" charset="0"/>
              </a:rPr>
              <a:t>: </a:t>
            </a:r>
            <a:r>
              <a:rPr lang="en-US" altLang="zh-CN" sz="3200" i="1" dirty="0">
                <a:solidFill>
                  <a:srgbClr val="0000FF"/>
                </a:solidFill>
                <a:latin typeface="Times New Roman" panose="02020603050405020304" pitchFamily="18" charset="0"/>
              </a:rPr>
              <a:t>x</a:t>
            </a:r>
            <a:r>
              <a:rPr lang="en-US" altLang="zh-CN" sz="3200" dirty="0">
                <a:solidFill>
                  <a:srgbClr val="0000FF"/>
                </a:solidFill>
                <a:latin typeface="Times New Roman" panose="02020603050405020304" pitchFamily="18" charset="0"/>
              </a:rPr>
              <a:t>(</a:t>
            </a:r>
            <a:r>
              <a:rPr lang="en-US" altLang="zh-CN" sz="3200" i="1" dirty="0">
                <a:solidFill>
                  <a:srgbClr val="0000FF"/>
                </a:solidFill>
                <a:latin typeface="Times New Roman" panose="02020603050405020304" pitchFamily="18" charset="0"/>
              </a:rPr>
              <a:t>x</a:t>
            </a:r>
            <a:r>
              <a:rPr lang="en-US" altLang="zh-CN" sz="3200" dirty="0">
                <a:solidFill>
                  <a:srgbClr val="0000FF"/>
                </a:solidFill>
                <a:latin typeface="Times New Roman" panose="02020603050405020304" pitchFamily="18" charset="0"/>
              </a:rPr>
              <a:t>-1)+2</a:t>
            </a:r>
            <a:r>
              <a:rPr lang="en-US" altLang="zh-CN" sz="3200" i="1" dirty="0">
                <a:solidFill>
                  <a:srgbClr val="0000FF"/>
                </a:solidFill>
                <a:latin typeface="Times New Roman" panose="02020603050405020304" pitchFamily="18" charset="0"/>
              </a:rPr>
              <a:t>x</a:t>
            </a:r>
            <a:r>
              <a:rPr lang="en-US" altLang="zh-CN" sz="3200" dirty="0">
                <a:solidFill>
                  <a:srgbClr val="0000FF"/>
                </a:solidFill>
                <a:latin typeface="Times New Roman" panose="02020603050405020304" pitchFamily="18" charset="0"/>
              </a:rPr>
              <a:t>(</a:t>
            </a:r>
            <a:r>
              <a:rPr lang="en-US" altLang="zh-CN" sz="3200" i="1" dirty="0">
                <a:solidFill>
                  <a:srgbClr val="0000FF"/>
                </a:solidFill>
                <a:latin typeface="Times New Roman" panose="02020603050405020304" pitchFamily="18" charset="0"/>
              </a:rPr>
              <a:t>x</a:t>
            </a:r>
            <a:r>
              <a:rPr lang="en-US" altLang="zh-CN" sz="3200" dirty="0">
                <a:solidFill>
                  <a:srgbClr val="0000FF"/>
                </a:solidFill>
                <a:latin typeface="Times New Roman" panose="02020603050405020304" pitchFamily="18" charset="0"/>
              </a:rPr>
              <a:t>+1)-3</a:t>
            </a:r>
            <a:r>
              <a:rPr lang="en-US" altLang="zh-CN" sz="3200" i="1" dirty="0">
                <a:solidFill>
                  <a:srgbClr val="0000FF"/>
                </a:solidFill>
                <a:latin typeface="Times New Roman" panose="02020603050405020304" pitchFamily="18" charset="0"/>
              </a:rPr>
              <a:t>x</a:t>
            </a:r>
            <a:r>
              <a:rPr lang="en-US" altLang="zh-CN" sz="3200" dirty="0">
                <a:solidFill>
                  <a:srgbClr val="0000FF"/>
                </a:solidFill>
                <a:latin typeface="Times New Roman" panose="02020603050405020304" pitchFamily="18" charset="0"/>
              </a:rPr>
              <a:t>(2</a:t>
            </a:r>
            <a:r>
              <a:rPr lang="en-US" altLang="zh-CN" sz="3200" i="1" dirty="0">
                <a:solidFill>
                  <a:srgbClr val="0000FF"/>
                </a:solidFill>
                <a:latin typeface="Times New Roman" panose="02020603050405020304" pitchFamily="18" charset="0"/>
              </a:rPr>
              <a:t>x</a:t>
            </a:r>
            <a:r>
              <a:rPr lang="en-US" altLang="zh-CN" sz="3200" dirty="0">
                <a:solidFill>
                  <a:srgbClr val="0000FF"/>
                </a:solidFill>
                <a:latin typeface="Times New Roman" panose="02020603050405020304" pitchFamily="18" charset="0"/>
              </a:rPr>
              <a:t>-5).</a:t>
            </a:r>
            <a:endParaRPr lang="en-US" altLang="zh-CN" sz="3200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77828" name="Text Box 4"/>
          <p:cNvSpPr txBox="1"/>
          <p:nvPr/>
        </p:nvSpPr>
        <p:spPr>
          <a:xfrm>
            <a:off x="395288" y="4437063"/>
            <a:ext cx="7739062" cy="11636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20000"/>
              </a:spcBef>
            </a:pPr>
            <a:r>
              <a:rPr lang="en-US" altLang="zh-CN" sz="3200" dirty="0">
                <a:solidFill>
                  <a:schemeClr val="bg2"/>
                </a:solidFill>
                <a:latin typeface="Times New Roman" panose="02020603050405020304" pitchFamily="18" charset="0"/>
              </a:rPr>
              <a:t>3.</a:t>
            </a:r>
            <a:r>
              <a:rPr lang="zh-CN" altLang="en-US" sz="3200" dirty="0">
                <a:solidFill>
                  <a:schemeClr val="bg2"/>
                </a:solidFill>
                <a:latin typeface="Times New Roman" panose="02020603050405020304" pitchFamily="18" charset="0"/>
              </a:rPr>
              <a:t>仔细做一做</a:t>
            </a:r>
            <a:r>
              <a:rPr lang="en-US" altLang="zh-CN" sz="3200" dirty="0">
                <a:solidFill>
                  <a:schemeClr val="bg2"/>
                </a:solidFill>
                <a:latin typeface="Times New Roman" panose="02020603050405020304" pitchFamily="18" charset="0"/>
              </a:rPr>
              <a:t>:</a:t>
            </a:r>
            <a:endParaRPr lang="en-US" altLang="zh-CN" sz="3200" dirty="0">
              <a:solidFill>
                <a:schemeClr val="bg2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20000"/>
              </a:spcBef>
            </a:pPr>
            <a:r>
              <a:rPr lang="en-US" altLang="zh-CN" sz="3200" dirty="0">
                <a:solidFill>
                  <a:srgbClr val="0000FF"/>
                </a:solidFill>
                <a:latin typeface="Times New Roman" panose="02020603050405020304" pitchFamily="18" charset="0"/>
              </a:rPr>
              <a:t>      -3</a:t>
            </a:r>
            <a:r>
              <a:rPr lang="en-US" altLang="zh-CN" sz="3200" i="1" dirty="0">
                <a:solidFill>
                  <a:srgbClr val="0000FF"/>
                </a:solidFill>
                <a:latin typeface="Times New Roman" panose="02020603050405020304" pitchFamily="18" charset="0"/>
              </a:rPr>
              <a:t>x</a:t>
            </a:r>
            <a:r>
              <a:rPr lang="en-US" altLang="zh-CN" sz="3200" baseline="30000" dirty="0">
                <a:solidFill>
                  <a:srgbClr val="0000FF"/>
                </a:solidFill>
                <a:latin typeface="Times New Roman" panose="02020603050405020304" pitchFamily="18" charset="0"/>
              </a:rPr>
              <a:t>2</a:t>
            </a:r>
            <a:r>
              <a:rPr lang="en-US" altLang="zh-CN" sz="3200" i="1" dirty="0">
                <a:solidFill>
                  <a:srgbClr val="0000FF"/>
                </a:solidFill>
                <a:latin typeface="Times New Roman" panose="02020603050405020304" pitchFamily="18" charset="0"/>
              </a:rPr>
              <a:t>y</a:t>
            </a:r>
            <a:r>
              <a:rPr lang="en-US" altLang="zh-CN" sz="3200" baseline="30000" dirty="0">
                <a:solidFill>
                  <a:srgbClr val="0000FF"/>
                </a:solidFill>
                <a:latin typeface="Times New Roman" panose="02020603050405020304" pitchFamily="18" charset="0"/>
              </a:rPr>
              <a:t>3</a:t>
            </a:r>
            <a:r>
              <a:rPr lang="en-US" altLang="zh-CN" sz="3200" dirty="0">
                <a:solidFill>
                  <a:srgbClr val="0000FF"/>
                </a:solidFill>
                <a:latin typeface="Times New Roman" panose="02020603050405020304" pitchFamily="18" charset="0"/>
              </a:rPr>
              <a:t>(</a:t>
            </a:r>
            <a:r>
              <a:rPr lang="en-US" altLang="zh-CN" sz="3200" i="1" dirty="0">
                <a:solidFill>
                  <a:srgbClr val="0000FF"/>
                </a:solidFill>
                <a:latin typeface="Times New Roman" panose="02020603050405020304" pitchFamily="18" charset="0"/>
              </a:rPr>
              <a:t>x</a:t>
            </a:r>
            <a:r>
              <a:rPr lang="en-US" altLang="zh-CN" sz="3200" baseline="30000" dirty="0">
                <a:solidFill>
                  <a:srgbClr val="0000FF"/>
                </a:solidFill>
                <a:latin typeface="Times New Roman" panose="02020603050405020304" pitchFamily="18" charset="0"/>
              </a:rPr>
              <a:t>2</a:t>
            </a:r>
            <a:r>
              <a:rPr lang="en-US" altLang="zh-CN" sz="3200" dirty="0">
                <a:solidFill>
                  <a:srgbClr val="0000FF"/>
                </a:solidFill>
                <a:latin typeface="Times New Roman" panose="02020603050405020304" pitchFamily="18" charset="0"/>
              </a:rPr>
              <a:t>-1)-(</a:t>
            </a:r>
            <a:r>
              <a:rPr lang="en-US" altLang="zh-CN" sz="3200" i="1" dirty="0">
                <a:solidFill>
                  <a:srgbClr val="0000FF"/>
                </a:solidFill>
                <a:latin typeface="Times New Roman" panose="02020603050405020304" pitchFamily="18" charset="0"/>
              </a:rPr>
              <a:t>x</a:t>
            </a:r>
            <a:r>
              <a:rPr lang="en-US" altLang="zh-CN" sz="3200" baseline="30000" dirty="0">
                <a:solidFill>
                  <a:srgbClr val="0000FF"/>
                </a:solidFill>
                <a:latin typeface="Times New Roman" panose="02020603050405020304" pitchFamily="18" charset="0"/>
              </a:rPr>
              <a:t>2</a:t>
            </a:r>
            <a:r>
              <a:rPr lang="en-US" altLang="zh-CN" sz="3200" dirty="0">
                <a:solidFill>
                  <a:srgbClr val="0000FF"/>
                </a:solidFill>
                <a:latin typeface="Times New Roman" panose="02020603050405020304" pitchFamily="18" charset="0"/>
              </a:rPr>
              <a:t>+1)</a:t>
            </a:r>
            <a:r>
              <a:rPr lang="en-US" altLang="zh-CN" sz="3200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•</a:t>
            </a:r>
            <a:r>
              <a:rPr lang="en-US" altLang="zh-CN" sz="3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3200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3200" baseline="30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altLang="zh-CN" sz="3200" baseline="30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US" altLang="zh-CN" sz="3200" baseline="30000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78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78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7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7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7" grpId="0"/>
      <p:bldP spid="778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8434" name="Text Box 1027"/>
          <p:cNvSpPr txBox="1"/>
          <p:nvPr/>
        </p:nvSpPr>
        <p:spPr>
          <a:xfrm>
            <a:off x="1066800" y="914400"/>
            <a:ext cx="6248400" cy="579438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endParaRPr lang="zh-CN" altLang="zh-CN" sz="3200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43012" name="Text Box 1028"/>
          <p:cNvSpPr txBox="1">
            <a:spLocks noChangeArrowheads="1"/>
          </p:cNvSpPr>
          <p:nvPr/>
        </p:nvSpPr>
        <p:spPr bwMode="auto">
          <a:xfrm>
            <a:off x="323850" y="260350"/>
            <a:ext cx="1752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zh-CN" altLang="en-US" sz="3600" kern="1200" cap="none" spc="0" normalizeH="0" baseline="0" noProof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小结：</a:t>
            </a:r>
            <a:endParaRPr kumimoji="1" lang="zh-CN" altLang="en-US" sz="3600" kern="1200" cap="none" spc="0" normalizeH="0" baseline="0" noProof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3013" name="Text Box 1029"/>
          <p:cNvSpPr txBox="1">
            <a:spLocks noChangeArrowheads="1"/>
          </p:cNvSpPr>
          <p:nvPr/>
        </p:nvSpPr>
        <p:spPr bwMode="auto">
          <a:xfrm>
            <a:off x="395288" y="1052513"/>
            <a:ext cx="7920038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1" lang="en-US" altLang="zh-CN" sz="2800" kern="1200" cap="none" spc="0" normalizeH="0" baseline="0" noProof="0" smtClean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1</a:t>
            </a:r>
            <a:r>
              <a:rPr kumimoji="1" lang="zh-CN" altLang="en-US" sz="2800" kern="1200" cap="none" spc="0" normalizeH="0" baseline="0" noProof="0" smtClean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、</a:t>
            </a:r>
            <a:r>
              <a:rPr kumimoji="1" lang="zh-CN" altLang="en-US" sz="3200" kern="1200" cap="none" spc="0" normalizeH="0" baseline="0" noProof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单项式与多项式相乘的依据是：</a:t>
            </a:r>
            <a:endParaRPr kumimoji="1" lang="zh-CN" altLang="en-US" sz="3200" kern="1200" cap="none" spc="0" normalizeH="0" baseline="0" noProof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1" lang="zh-CN" altLang="en-US" sz="3200" kern="1200" cap="none" spc="0" normalizeH="0" baseline="0" noProof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      </a:t>
            </a:r>
            <a:r>
              <a:rPr kumimoji="1" lang="zh-CN" altLang="en-US" sz="3200" kern="1200" cap="none" spc="0" normalizeH="0" baseline="0" noProof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乘法对加法的分配律。</a:t>
            </a:r>
            <a:endParaRPr kumimoji="1" lang="zh-CN" altLang="en-US" sz="3200" kern="1200" cap="none" spc="0" normalizeH="0" baseline="0" noProof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3014" name="Text Box 1030"/>
          <p:cNvSpPr txBox="1">
            <a:spLocks noChangeArrowheads="1"/>
          </p:cNvSpPr>
          <p:nvPr/>
        </p:nvSpPr>
        <p:spPr bwMode="auto">
          <a:xfrm>
            <a:off x="323850" y="2133600"/>
            <a:ext cx="856932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en-US" altLang="zh-CN" sz="2800" kern="1200" cap="none" spc="0" normalizeH="0" baseline="0" noProof="0" smtClean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 2</a:t>
            </a:r>
            <a:r>
              <a:rPr kumimoji="1" lang="zh-CN" altLang="en-US" sz="2800" kern="1200" cap="none" spc="0" normalizeH="0" baseline="0" noProof="0" smtClean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、</a:t>
            </a:r>
            <a:r>
              <a:rPr kumimoji="1" lang="zh-CN" altLang="en-US" sz="3200" kern="1200" cap="none" spc="0" normalizeH="0" baseline="0" noProof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单项式与多项式相乘，其积仍是多项式，项数与原多项式的项数 相同，注意</a:t>
            </a:r>
            <a:r>
              <a:rPr kumimoji="1" lang="zh-CN" altLang="en-US" sz="3200" kern="1200" cap="none" spc="0" normalizeH="0" baseline="0" noProof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不要漏乘项</a:t>
            </a:r>
            <a:r>
              <a:rPr kumimoji="1" lang="zh-CN" altLang="en-US" sz="3200" kern="1200" cap="none" spc="0" normalizeH="0" baseline="0" noProof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。</a:t>
            </a:r>
            <a:endParaRPr kumimoji="1" lang="zh-CN" altLang="en-US" sz="3200" kern="1200" cap="none" spc="0" normalizeH="0" baseline="0" noProof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3015" name="Text Box 1031"/>
          <p:cNvSpPr txBox="1">
            <a:spLocks noChangeArrowheads="1"/>
          </p:cNvSpPr>
          <p:nvPr/>
        </p:nvSpPr>
        <p:spPr bwMode="auto">
          <a:xfrm>
            <a:off x="395288" y="3357563"/>
            <a:ext cx="8497888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en-US" altLang="zh-CN" sz="2800" kern="1200" cap="none" spc="0" normalizeH="0" baseline="0" noProof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3</a:t>
            </a:r>
            <a:r>
              <a:rPr kumimoji="1" lang="zh-CN" altLang="en-US" sz="2800" kern="1200" cap="none" spc="0" normalizeH="0" baseline="0" noProof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、</a:t>
            </a:r>
            <a:r>
              <a:rPr kumimoji="1" lang="zh-CN" altLang="en-US" sz="3200" kern="1200" cap="none" spc="0" normalizeH="0" baseline="0" noProof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积的每一项的符号由原多项式各项符号和单项式的符号来决定，注意</a:t>
            </a:r>
            <a:r>
              <a:rPr kumimoji="1" lang="zh-CN" altLang="en-US" sz="3200" kern="1200" cap="none" spc="0" normalizeH="0" baseline="0" noProof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去括号法则</a:t>
            </a:r>
            <a:r>
              <a:rPr kumimoji="1" lang="zh-CN" altLang="en-US" sz="3200" kern="1200" cap="none" spc="0" normalizeH="0" baseline="0" noProof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。</a:t>
            </a:r>
            <a:endParaRPr kumimoji="1" lang="zh-CN" altLang="en-US" sz="3200" kern="1200" cap="none" spc="0" normalizeH="0" baseline="30000" noProof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439" name="Text Box 1032"/>
          <p:cNvSpPr txBox="1"/>
          <p:nvPr/>
        </p:nvSpPr>
        <p:spPr>
          <a:xfrm>
            <a:off x="3260725" y="446088"/>
            <a:ext cx="184150" cy="762000"/>
          </a:xfrm>
          <a:prstGeom prst="rect">
            <a:avLst/>
          </a:prstGeom>
          <a:noFill/>
          <a:ln w="12700">
            <a:noFill/>
          </a:ln>
        </p:spPr>
        <p:txBody>
          <a:bodyPr wrap="none">
            <a:spAutoFit/>
          </a:bodyPr>
          <a:p>
            <a:pPr algn="ctr" eaLnBrk="1" hangingPunct="1">
              <a:spcBef>
                <a:spcPct val="50000"/>
              </a:spcBef>
            </a:pPr>
            <a:endParaRPr lang="zh-CN" altLang="zh-CN" sz="4400" dirty="0">
              <a:latin typeface="Times New Roman" panose="02020603050405020304" pitchFamily="18" charset="0"/>
            </a:endParaRPr>
          </a:p>
        </p:txBody>
      </p:sp>
      <p:sp>
        <p:nvSpPr>
          <p:cNvPr id="43018" name="Text Box 1034"/>
          <p:cNvSpPr txBox="1">
            <a:spLocks noChangeArrowheads="1"/>
          </p:cNvSpPr>
          <p:nvPr/>
        </p:nvSpPr>
        <p:spPr bwMode="auto">
          <a:xfrm>
            <a:off x="395288" y="4724400"/>
            <a:ext cx="849630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1" lang="en-US" altLang="zh-CN" sz="3200" kern="1200" cap="none" spc="0" normalizeH="0" baseline="0" noProof="0" smtClean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4</a:t>
            </a:r>
            <a:r>
              <a:rPr kumimoji="1" lang="zh-CN" altLang="en-US" sz="2800" kern="1200" cap="none" spc="0" normalizeH="0" baseline="0" noProof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、</a:t>
            </a:r>
            <a:r>
              <a:rPr kumimoji="1" lang="zh-CN" altLang="en-US" sz="3200" kern="1200" cap="none" spc="0" normalizeH="0" baseline="0" noProof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求值问题，方法不是惟一的，可以直接把字母的值代入原式，但计算繁琐易出错，</a:t>
            </a:r>
            <a:r>
              <a:rPr kumimoji="1" lang="zh-CN" altLang="en-US" sz="3200" kern="1200" cap="none" spc="0" normalizeH="0" baseline="0" noProof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应先化简，再代入求值，</a:t>
            </a:r>
            <a:r>
              <a:rPr kumimoji="1" lang="zh-CN" altLang="en-US" sz="3200" kern="1200" cap="none" spc="0" normalizeH="0" baseline="0" noProof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就显得非常简捷。</a:t>
            </a:r>
            <a:endParaRPr kumimoji="1" lang="zh-CN" altLang="en-US" sz="3200" kern="1200" cap="none" spc="0" normalizeH="0" baseline="0" noProof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3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3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3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3" grpId="0"/>
      <p:bldP spid="43014" grpId="0"/>
      <p:bldP spid="43015" grpId="0"/>
      <p:bldP spid="430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55298" name="Text Box 2"/>
          <p:cNvSpPr txBox="1">
            <a:spLocks noChangeArrowheads="1"/>
          </p:cNvSpPr>
          <p:nvPr/>
        </p:nvSpPr>
        <p:spPr bwMode="auto">
          <a:xfrm>
            <a:off x="1889125" y="1665288"/>
            <a:ext cx="184150" cy="2271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endParaRPr kumimoji="1" lang="en-US" altLang="zh-CN" sz="4400" b="0" kern="1200" cap="none" spc="0" normalizeH="0" baseline="0" noProof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endParaRPr kumimoji="1" lang="en-US" altLang="zh-CN" kern="1200" cap="none" spc="0" normalizeH="0" baseline="0" noProof="0" smtClean="0"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5299" name="Text Box 3"/>
          <p:cNvSpPr txBox="1">
            <a:spLocks noChangeArrowheads="1"/>
          </p:cNvSpPr>
          <p:nvPr/>
        </p:nvSpPr>
        <p:spPr bwMode="auto">
          <a:xfrm>
            <a:off x="974725" y="2503488"/>
            <a:ext cx="184150" cy="2271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endParaRPr kumimoji="1" lang="en-US" altLang="zh-CN" sz="4400" b="0" kern="1200" cap="none" spc="0" normalizeH="0" baseline="0" noProof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endParaRPr kumimoji="1" lang="en-US" altLang="zh-CN" kern="1200" cap="none" spc="0" normalizeH="0" baseline="0" noProof="0" smtClean="0"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460" name="Text Box 4"/>
          <p:cNvSpPr txBox="1"/>
          <p:nvPr/>
        </p:nvSpPr>
        <p:spPr>
          <a:xfrm>
            <a:off x="1127125" y="1679575"/>
            <a:ext cx="184150" cy="1098550"/>
          </a:xfrm>
          <a:prstGeom prst="rect">
            <a:avLst/>
          </a:prstGeom>
          <a:noFill/>
          <a:ln w="12700">
            <a:noFill/>
          </a:ln>
        </p:spPr>
        <p:txBody>
          <a:bodyPr wrap="none">
            <a:spAutoFit/>
          </a:bodyPr>
          <a:p>
            <a:pPr eaLnBrk="1" hangingPunct="1">
              <a:spcBef>
                <a:spcPct val="50000"/>
              </a:spcBef>
            </a:pPr>
            <a:endParaRPr lang="zh-CN" altLang="zh-CN" dirty="0">
              <a:latin typeface="Times New Roman" panose="02020603050405020304" pitchFamily="18" charset="0"/>
            </a:endParaRPr>
          </a:p>
        </p:txBody>
      </p:sp>
      <p:sp>
        <p:nvSpPr>
          <p:cNvPr id="19461" name="Text Box 6"/>
          <p:cNvSpPr txBox="1"/>
          <p:nvPr/>
        </p:nvSpPr>
        <p:spPr>
          <a:xfrm>
            <a:off x="4479925" y="1755775"/>
            <a:ext cx="184150" cy="1098550"/>
          </a:xfrm>
          <a:prstGeom prst="rect">
            <a:avLst/>
          </a:prstGeom>
          <a:noFill/>
          <a:ln w="12700">
            <a:noFill/>
          </a:ln>
        </p:spPr>
        <p:txBody>
          <a:bodyPr wrap="none">
            <a:spAutoFit/>
          </a:bodyPr>
          <a:p>
            <a:pPr eaLnBrk="1" hangingPunct="1">
              <a:spcBef>
                <a:spcPct val="50000"/>
              </a:spcBef>
            </a:pPr>
            <a:endParaRPr lang="zh-CN" altLang="zh-CN" dirty="0">
              <a:latin typeface="Times New Roman" panose="02020603050405020304" pitchFamily="18" charset="0"/>
            </a:endParaRPr>
          </a:p>
        </p:txBody>
      </p:sp>
      <p:sp>
        <p:nvSpPr>
          <p:cNvPr id="55303" name="Rectangle 7"/>
          <p:cNvSpPr>
            <a:spLocks noChangeArrowheads="1"/>
          </p:cNvSpPr>
          <p:nvPr/>
        </p:nvSpPr>
        <p:spPr bwMode="auto">
          <a:xfrm>
            <a:off x="395288" y="908050"/>
            <a:ext cx="8748713" cy="2862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华文彩云" pitchFamily="2" charset="-122"/>
                <a:cs typeface="+mn-cs"/>
              </a:rPr>
              <a:t>作　业：</a:t>
            </a:r>
            <a:endParaRPr kumimoji="0" lang="zh-CN" altLang="en-US" sz="60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anose="02020603050405020304" pitchFamily="18" charset="0"/>
              <a:ea typeface="华文彩云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华文彩云" pitchFamily="2" charset="-122"/>
                <a:cs typeface="+mn-cs"/>
              </a:rPr>
              <a:t>　 </a:t>
            </a:r>
            <a:endParaRPr kumimoji="0" lang="en-US" altLang="zh-CN" sz="60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anose="02020603050405020304" pitchFamily="18" charset="0"/>
              <a:ea typeface="楷体_GB2312" pitchFamily="49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P104</a:t>
            </a:r>
            <a:r>
              <a:rPr kumimoji="0" lang="zh-CN" altLang="en-US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习题</a:t>
            </a:r>
            <a:r>
              <a:rPr kumimoji="0" lang="en-US" altLang="zh-CN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14.1</a:t>
            </a:r>
            <a:r>
              <a:rPr kumimoji="0" lang="zh-CN" altLang="en-US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第</a:t>
            </a:r>
            <a:r>
              <a:rPr kumimoji="0" lang="en-US" altLang="zh-CN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4</a:t>
            </a:r>
            <a:r>
              <a:rPr kumimoji="0" lang="zh-CN" altLang="en-US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题</a:t>
            </a:r>
            <a:endParaRPr kumimoji="0" lang="zh-CN" altLang="en-US" sz="6000" b="0" i="0" u="none" strike="noStrike" kern="1200" cap="none" spc="0" normalizeH="0" baseline="0" noProof="0" dirty="0" smtClean="0">
              <a:ln>
                <a:noFill/>
              </a:ln>
              <a:solidFill>
                <a:srgbClr val="FF66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6146" name="Text Box 2"/>
          <p:cNvSpPr txBox="1"/>
          <p:nvPr/>
        </p:nvSpPr>
        <p:spPr>
          <a:xfrm>
            <a:off x="457200" y="1143000"/>
            <a:ext cx="57150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如何进行单项式的乘法运算？</a:t>
            </a:r>
            <a:endParaRPr lang="zh-CN" altLang="en-US" sz="3200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147" name="Text Box 3"/>
          <p:cNvSpPr txBox="1"/>
          <p:nvPr/>
        </p:nvSpPr>
        <p:spPr>
          <a:xfrm>
            <a:off x="762000" y="1524000"/>
            <a:ext cx="70866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endParaRPr lang="zh-CN" altLang="zh-CN" sz="2400" b="0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6148" name="Object 4"/>
          <p:cNvGraphicFramePr>
            <a:graphicFrameLocks noChangeAspect="1"/>
          </p:cNvGraphicFramePr>
          <p:nvPr/>
        </p:nvGraphicFramePr>
        <p:xfrm>
          <a:off x="2557463" y="3863975"/>
          <a:ext cx="447675" cy="793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1" imgW="114300" imgH="215900" progId="Equation.3">
                  <p:embed/>
                </p:oleObj>
              </mc:Choice>
              <mc:Fallback>
                <p:oleObj name="" r:id="rId1" imgW="114300" imgH="215900" progId="Equation.3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557463" y="3863975"/>
                        <a:ext cx="447675" cy="7937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9333" name="Object 5"/>
          <p:cNvGraphicFramePr>
            <a:graphicFrameLocks noChangeAspect="1"/>
          </p:cNvGraphicFramePr>
          <p:nvPr/>
        </p:nvGraphicFramePr>
        <p:xfrm>
          <a:off x="4514850" y="28638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3" imgW="114300" imgH="215900" progId="Equation.3">
                  <p:embed/>
                </p:oleObj>
              </mc:Choice>
              <mc:Fallback>
                <p:oleObj name="" r:id="rId3" imgW="114300" imgH="215900" progId="Equation.3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514850" y="2863850"/>
                        <a:ext cx="114300" cy="2159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150" name="Picture 6" descr="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0600" y="1905000"/>
            <a:ext cx="331788" cy="342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51" name="Picture 7" descr="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0600" y="2590800"/>
            <a:ext cx="331788" cy="342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52" name="Picture 8" descr="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0600" y="3276600"/>
            <a:ext cx="331788" cy="342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9337" name="Text Box 9"/>
          <p:cNvSpPr txBox="1"/>
          <p:nvPr/>
        </p:nvSpPr>
        <p:spPr>
          <a:xfrm>
            <a:off x="1828800" y="1752600"/>
            <a:ext cx="38100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rgbClr val="0000FF"/>
                </a:solidFill>
                <a:latin typeface="Times New Roman" panose="02020603050405020304" pitchFamily="18" charset="0"/>
              </a:rPr>
              <a:t>单项式的系数？</a:t>
            </a:r>
            <a:endParaRPr lang="zh-CN" altLang="en-US" sz="3200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99338" name="Text Box 10"/>
          <p:cNvSpPr txBox="1"/>
          <p:nvPr/>
        </p:nvSpPr>
        <p:spPr>
          <a:xfrm>
            <a:off x="1905000" y="2438400"/>
            <a:ext cx="31242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rgbClr val="0000FF"/>
                </a:solidFill>
                <a:latin typeface="Times New Roman" panose="02020603050405020304" pitchFamily="18" charset="0"/>
              </a:rPr>
              <a:t>相同字母的幂？</a:t>
            </a:r>
            <a:endParaRPr lang="zh-CN" altLang="en-US" sz="3200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99339" name="Text Box 11"/>
          <p:cNvSpPr txBox="1"/>
          <p:nvPr/>
        </p:nvSpPr>
        <p:spPr>
          <a:xfrm>
            <a:off x="1828800" y="3124200"/>
            <a:ext cx="64008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rgbClr val="0000FF"/>
                </a:solidFill>
                <a:latin typeface="Times New Roman" panose="02020603050405020304" pitchFamily="18" charset="0"/>
              </a:rPr>
              <a:t>只在一个单项式里含有的字母？</a:t>
            </a:r>
            <a:endParaRPr lang="zh-CN" altLang="en-US" sz="3200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99340" name="Text Box 12"/>
          <p:cNvSpPr txBox="1"/>
          <p:nvPr/>
        </p:nvSpPr>
        <p:spPr>
          <a:xfrm>
            <a:off x="228600" y="4343400"/>
            <a:ext cx="21336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4000" b="0" dirty="0">
                <a:solidFill>
                  <a:srgbClr val="0000FF"/>
                </a:solidFill>
                <a:latin typeface="Times New Roman" panose="02020603050405020304" pitchFamily="18" charset="0"/>
                <a:ea typeface="隶书" pitchFamily="49" charset="-122"/>
              </a:rPr>
              <a:t>计算</a:t>
            </a:r>
            <a:endParaRPr lang="zh-CN" altLang="en-US" sz="4000" b="0" dirty="0">
              <a:solidFill>
                <a:srgbClr val="0000FF"/>
              </a:solidFill>
              <a:latin typeface="Times New Roman" panose="02020603050405020304" pitchFamily="18" charset="0"/>
              <a:ea typeface="隶书" pitchFamily="49" charset="-122"/>
            </a:endParaRPr>
          </a:p>
        </p:txBody>
      </p:sp>
      <p:graphicFrame>
        <p:nvGraphicFramePr>
          <p:cNvPr id="99341" name="Object 13"/>
          <p:cNvGraphicFramePr>
            <a:graphicFrameLocks noChangeAspect="1"/>
          </p:cNvGraphicFramePr>
          <p:nvPr/>
        </p:nvGraphicFramePr>
        <p:xfrm>
          <a:off x="4514850" y="28638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" r:id="rId5" imgW="114300" imgH="215900" progId="Equation.3">
                  <p:embed/>
                </p:oleObj>
              </mc:Choice>
              <mc:Fallback>
                <p:oleObj name="" r:id="rId5" imgW="114300" imgH="215900" progId="Equation.3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514850" y="2863850"/>
                        <a:ext cx="114300" cy="2159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9342" name="Text Box 14"/>
          <p:cNvSpPr txBox="1"/>
          <p:nvPr/>
        </p:nvSpPr>
        <p:spPr>
          <a:xfrm>
            <a:off x="0" y="3886200"/>
            <a:ext cx="87630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（系数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×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系数）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×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（同字母幂相乘）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×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单独的幂</a:t>
            </a:r>
            <a:endParaRPr lang="zh-CN" altLang="en-US" sz="3200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159" name="AutoShape 15"/>
          <p:cNvSpPr/>
          <p:nvPr/>
        </p:nvSpPr>
        <p:spPr>
          <a:xfrm>
            <a:off x="762000" y="0"/>
            <a:ext cx="2667000" cy="990600"/>
          </a:xfrm>
          <a:prstGeom prst="cloudCallout">
            <a:avLst>
              <a:gd name="adj1" fmla="val -58750"/>
              <a:gd name="adj2" fmla="val 63463"/>
            </a:avLst>
          </a:prstGeom>
          <a:solidFill>
            <a:srgbClr val="00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algn="ctr" eaLnBrk="1" hangingPunct="1"/>
            <a:r>
              <a:rPr lang="zh-CN" altLang="en-US" sz="4000" dirty="0">
                <a:solidFill>
                  <a:srgbClr val="FF0000"/>
                </a:solidFill>
                <a:latin typeface="Times New Roman" panose="02020603050405020304" pitchFamily="18" charset="0"/>
                <a:ea typeface="隶书" pitchFamily="49" charset="-122"/>
              </a:rPr>
              <a:t>想一想</a:t>
            </a:r>
            <a:endParaRPr lang="zh-CN" altLang="en-US" sz="4000" dirty="0">
              <a:solidFill>
                <a:srgbClr val="FF0000"/>
              </a:solidFill>
              <a:latin typeface="Times New Roman" panose="02020603050405020304" pitchFamily="18" charset="0"/>
              <a:ea typeface="隶书" pitchFamily="49" charset="-122"/>
            </a:endParaRPr>
          </a:p>
        </p:txBody>
      </p:sp>
      <p:sp>
        <p:nvSpPr>
          <p:cNvPr id="99344" name="Text Box 16"/>
          <p:cNvSpPr txBox="1"/>
          <p:nvPr/>
        </p:nvSpPr>
        <p:spPr>
          <a:xfrm>
            <a:off x="1447800" y="4495800"/>
            <a:ext cx="48768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600" b="0" dirty="0">
                <a:solidFill>
                  <a:schemeClr val="bg2"/>
                </a:solidFill>
                <a:latin typeface="Tahoma" panose="020B0604030504040204" pitchFamily="34" charset="0"/>
              </a:rPr>
              <a:t>1. ( 2a</a:t>
            </a:r>
            <a:r>
              <a:rPr lang="en-US" altLang="zh-CN" sz="3600" b="0" baseline="30000" dirty="0">
                <a:solidFill>
                  <a:schemeClr val="bg2"/>
                </a:solidFill>
                <a:latin typeface="Tahoma" panose="020B0604030504040204" pitchFamily="34" charset="0"/>
              </a:rPr>
              <a:t>2</a:t>
            </a:r>
            <a:r>
              <a:rPr lang="en-US" altLang="zh-CN" sz="3600" b="0" dirty="0">
                <a:solidFill>
                  <a:schemeClr val="bg2"/>
                </a:solidFill>
                <a:latin typeface="Tahoma" panose="020B0604030504040204" pitchFamily="34" charset="0"/>
              </a:rPr>
              <a:t>b</a:t>
            </a:r>
            <a:r>
              <a:rPr lang="en-US" altLang="zh-CN" sz="3600" b="0" baseline="30000" dirty="0">
                <a:solidFill>
                  <a:schemeClr val="bg2"/>
                </a:solidFill>
                <a:latin typeface="Tahoma" panose="020B0604030504040204" pitchFamily="34" charset="0"/>
              </a:rPr>
              <a:t>3</a:t>
            </a:r>
            <a:r>
              <a:rPr lang="en-US" altLang="zh-CN" sz="3600" b="0" dirty="0">
                <a:solidFill>
                  <a:schemeClr val="bg2"/>
                </a:solidFill>
                <a:latin typeface="Tahoma" panose="020B0604030504040204" pitchFamily="34" charset="0"/>
              </a:rPr>
              <a:t>c) (-3ab)</a:t>
            </a:r>
            <a:endParaRPr lang="en-US" altLang="zh-CN" sz="3600" b="0" dirty="0">
              <a:solidFill>
                <a:schemeClr val="bg2"/>
              </a:solidFill>
              <a:latin typeface="Tahoma" panose="020B0604030504040204" pitchFamily="34" charset="0"/>
            </a:endParaRPr>
          </a:p>
        </p:txBody>
      </p:sp>
      <p:sp>
        <p:nvSpPr>
          <p:cNvPr id="99345" name="Text Box 17"/>
          <p:cNvSpPr txBox="1"/>
          <p:nvPr/>
        </p:nvSpPr>
        <p:spPr>
          <a:xfrm>
            <a:off x="228600" y="5257800"/>
            <a:ext cx="587375" cy="579438"/>
          </a:xfrm>
          <a:prstGeom prst="rect">
            <a:avLst/>
          </a:prstGeom>
          <a:noFill/>
          <a:ln w="2857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200" b="0" dirty="0">
                <a:solidFill>
                  <a:srgbClr val="F43C5B"/>
                </a:solidFill>
                <a:latin typeface="Tahoma" panose="020B0604030504040204" pitchFamily="34" charset="0"/>
              </a:rPr>
              <a:t>2.</a:t>
            </a:r>
            <a:endParaRPr lang="en-US" altLang="zh-CN" sz="3200" b="0" dirty="0">
              <a:solidFill>
                <a:srgbClr val="F43C5B"/>
              </a:solidFill>
              <a:latin typeface="Tahoma" panose="020B0604030504040204" pitchFamily="34" charset="0"/>
            </a:endParaRPr>
          </a:p>
        </p:txBody>
      </p:sp>
      <p:graphicFrame>
        <p:nvGraphicFramePr>
          <p:cNvPr id="99346" name="Object 18"/>
          <p:cNvGraphicFramePr>
            <a:graphicFrameLocks noChangeAspect="1"/>
          </p:cNvGraphicFramePr>
          <p:nvPr/>
        </p:nvGraphicFramePr>
        <p:xfrm>
          <a:off x="762000" y="5181600"/>
          <a:ext cx="3886200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" r:id="rId6" imgW="1016000" imgH="431800" progId="Equation.DSMT4">
                  <p:embed/>
                </p:oleObj>
              </mc:Choice>
              <mc:Fallback>
                <p:oleObj name="" r:id="rId6" imgW="1016000" imgH="431800" progId="Equation.DSMT4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62000" y="5181600"/>
                        <a:ext cx="3886200" cy="9906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9347" name="Text Box 19"/>
          <p:cNvSpPr txBox="1"/>
          <p:nvPr/>
        </p:nvSpPr>
        <p:spPr>
          <a:xfrm>
            <a:off x="4648200" y="5410200"/>
            <a:ext cx="479425" cy="579438"/>
          </a:xfrm>
          <a:prstGeom prst="rect">
            <a:avLst/>
          </a:prstGeom>
          <a:noFill/>
          <a:ln w="28575">
            <a:noFill/>
          </a:ln>
        </p:spPr>
        <p:txBody>
          <a:bodyPr wrap="none">
            <a:spAutoFit/>
          </a:bodyPr>
          <a:p>
            <a:pPr eaLnBrk="1" hangingPunct="1"/>
            <a:r>
              <a:rPr lang="en-US" altLang="zh-CN" sz="3200" b="0" dirty="0">
                <a:solidFill>
                  <a:schemeClr val="bg2"/>
                </a:solidFill>
                <a:latin typeface="Tahoma" panose="020B0604030504040204" pitchFamily="34" charset="0"/>
              </a:rPr>
              <a:t>=</a:t>
            </a:r>
            <a:endParaRPr lang="en-US" altLang="zh-CN" sz="3200" b="0" dirty="0">
              <a:solidFill>
                <a:schemeClr val="bg2"/>
              </a:solidFill>
              <a:latin typeface="Tahoma" panose="020B0604030504040204" pitchFamily="34" charset="0"/>
            </a:endParaRPr>
          </a:p>
        </p:txBody>
      </p:sp>
      <p:graphicFrame>
        <p:nvGraphicFramePr>
          <p:cNvPr id="99348" name="Object 20"/>
          <p:cNvGraphicFramePr>
            <a:graphicFrameLocks noChangeAspect="1"/>
          </p:cNvGraphicFramePr>
          <p:nvPr/>
        </p:nvGraphicFramePr>
        <p:xfrm>
          <a:off x="5105400" y="5105400"/>
          <a:ext cx="365760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" r:id="rId8" imgW="1676400" imgH="431800" progId="Equation.DSMT4">
                  <p:embed/>
                </p:oleObj>
              </mc:Choice>
              <mc:Fallback>
                <p:oleObj name="" r:id="rId8" imgW="1676400" imgH="431800" progId="Equation.DSMT4">
                  <p:embed/>
                  <p:pic>
                    <p:nvPicPr>
                      <p:cNvPr id="0" name="图片 3079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105400" y="5105400"/>
                        <a:ext cx="3657600" cy="11430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9349" name="Object 21"/>
          <p:cNvGraphicFramePr>
            <a:graphicFrameLocks noChangeAspect="1"/>
          </p:cNvGraphicFramePr>
          <p:nvPr/>
        </p:nvGraphicFramePr>
        <p:xfrm>
          <a:off x="400050" y="9525"/>
          <a:ext cx="1143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" r:id="rId10" imgW="114300" imgH="177800" progId="Equation.DSMT4">
                  <p:embed/>
                </p:oleObj>
              </mc:Choice>
              <mc:Fallback>
                <p:oleObj name="" r:id="rId10" imgW="114300" imgH="177800" progId="Equation.DSMT4">
                  <p:embed/>
                  <p:pic>
                    <p:nvPicPr>
                      <p:cNvPr id="0" name="图片 3080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00050" y="9525"/>
                        <a:ext cx="114300" cy="1778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9350" name="Text Box 22"/>
          <p:cNvSpPr txBox="1"/>
          <p:nvPr/>
        </p:nvSpPr>
        <p:spPr>
          <a:xfrm>
            <a:off x="4648200" y="6019800"/>
            <a:ext cx="1311275" cy="579438"/>
          </a:xfrm>
          <a:prstGeom prst="rect">
            <a:avLst/>
          </a:prstGeom>
          <a:noFill/>
          <a:ln w="28575">
            <a:noFill/>
          </a:ln>
        </p:spPr>
        <p:txBody>
          <a:bodyPr>
            <a:spAutoFit/>
          </a:bodyPr>
          <a:p>
            <a:pPr eaLnBrk="1" hangingPunct="1"/>
            <a:r>
              <a:rPr lang="en-US" altLang="zh-CN" sz="3200" b="0" dirty="0">
                <a:solidFill>
                  <a:schemeClr val="tx1"/>
                </a:solidFill>
                <a:latin typeface="Tahoma" panose="020B0604030504040204" pitchFamily="34" charset="0"/>
              </a:rPr>
              <a:t>=9</a:t>
            </a:r>
            <a:endParaRPr lang="en-US" altLang="zh-CN" sz="3200" b="0" dirty="0">
              <a:solidFill>
                <a:schemeClr val="tx1"/>
              </a:solidFill>
              <a:latin typeface="Tahoma" panose="020B0604030504040204" pitchFamily="34" charset="0"/>
            </a:endParaRPr>
          </a:p>
        </p:txBody>
      </p:sp>
      <p:sp>
        <p:nvSpPr>
          <p:cNvPr id="99351" name="Text Box 23"/>
          <p:cNvSpPr txBox="1"/>
          <p:nvPr/>
        </p:nvSpPr>
        <p:spPr>
          <a:xfrm>
            <a:off x="5486400" y="4495800"/>
            <a:ext cx="2225675" cy="579438"/>
          </a:xfrm>
          <a:prstGeom prst="rect">
            <a:avLst/>
          </a:prstGeom>
          <a:noFill/>
          <a:ln w="28575">
            <a:noFill/>
          </a:ln>
        </p:spPr>
        <p:txBody>
          <a:bodyPr>
            <a:spAutoFit/>
          </a:bodyPr>
          <a:p>
            <a:pPr eaLnBrk="1" hangingPunct="1"/>
            <a:r>
              <a:rPr lang="en-US" altLang="zh-CN" sz="3200" b="0" dirty="0">
                <a:solidFill>
                  <a:schemeClr val="bg2"/>
                </a:solidFill>
                <a:latin typeface="Tahoma" panose="020B0604030504040204" pitchFamily="34" charset="0"/>
              </a:rPr>
              <a:t>= -6a</a:t>
            </a:r>
            <a:r>
              <a:rPr lang="en-US" altLang="zh-CN" sz="3200" b="0" baseline="30000" dirty="0">
                <a:solidFill>
                  <a:schemeClr val="bg2"/>
                </a:solidFill>
                <a:latin typeface="Tahoma" panose="020B0604030504040204" pitchFamily="34" charset="0"/>
              </a:rPr>
              <a:t>3</a:t>
            </a:r>
            <a:r>
              <a:rPr lang="en-US" altLang="zh-CN" sz="3200" b="0" dirty="0">
                <a:solidFill>
                  <a:schemeClr val="bg2"/>
                </a:solidFill>
                <a:latin typeface="Tahoma" panose="020B0604030504040204" pitchFamily="34" charset="0"/>
              </a:rPr>
              <a:t>b</a:t>
            </a:r>
            <a:r>
              <a:rPr lang="en-US" altLang="zh-CN" sz="3200" b="0" baseline="30000" dirty="0">
                <a:solidFill>
                  <a:schemeClr val="bg2"/>
                </a:solidFill>
                <a:latin typeface="Tahoma" panose="020B0604030504040204" pitchFamily="34" charset="0"/>
              </a:rPr>
              <a:t>4</a:t>
            </a:r>
            <a:r>
              <a:rPr lang="en-US" altLang="zh-CN" sz="3200" b="0" dirty="0">
                <a:solidFill>
                  <a:schemeClr val="bg2"/>
                </a:solidFill>
                <a:latin typeface="Tahoma" panose="020B0604030504040204" pitchFamily="34" charset="0"/>
              </a:rPr>
              <a:t>c</a:t>
            </a:r>
            <a:endParaRPr lang="en-US" altLang="zh-CN" sz="3200" b="0" dirty="0">
              <a:solidFill>
                <a:schemeClr val="bg2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9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9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93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9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9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9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9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9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9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9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9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9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9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9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9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9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9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9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9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9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99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99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7" grpId="0"/>
      <p:bldP spid="99338" grpId="0"/>
      <p:bldP spid="99339" grpId="0"/>
      <p:bldP spid="99340" grpId="0"/>
      <p:bldP spid="99342" grpId="0"/>
      <p:bldP spid="99344" grpId="0"/>
      <p:bldP spid="99345" grpId="0"/>
      <p:bldP spid="99347" grpId="0"/>
      <p:bldP spid="99350" grpId="0"/>
      <p:bldP spid="9935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7170" name="Text Box 2"/>
          <p:cNvSpPr txBox="1"/>
          <p:nvPr/>
        </p:nvSpPr>
        <p:spPr>
          <a:xfrm>
            <a:off x="517525" y="307975"/>
            <a:ext cx="184150" cy="1098550"/>
          </a:xfrm>
          <a:prstGeom prst="rect">
            <a:avLst/>
          </a:prstGeom>
          <a:noFill/>
          <a:ln w="12700">
            <a:noFill/>
          </a:ln>
        </p:spPr>
        <p:txBody>
          <a:bodyPr wrap="none">
            <a:spAutoFit/>
          </a:bodyPr>
          <a:p>
            <a:pPr eaLnBrk="1" hangingPunct="1">
              <a:spcBef>
                <a:spcPct val="50000"/>
              </a:spcBef>
            </a:pPr>
            <a:endParaRPr lang="zh-CN" altLang="zh-CN" dirty="0">
              <a:latin typeface="Times New Roman" panose="02020603050405020304" pitchFamily="18" charset="0"/>
            </a:endParaRPr>
          </a:p>
        </p:txBody>
      </p:sp>
      <p:sp>
        <p:nvSpPr>
          <p:cNvPr id="7171" name="Text Box 4"/>
          <p:cNvSpPr txBox="1"/>
          <p:nvPr/>
        </p:nvSpPr>
        <p:spPr>
          <a:xfrm>
            <a:off x="1508125" y="1146175"/>
            <a:ext cx="184150" cy="1098550"/>
          </a:xfrm>
          <a:prstGeom prst="rect">
            <a:avLst/>
          </a:prstGeom>
          <a:noFill/>
          <a:ln w="12700">
            <a:noFill/>
          </a:ln>
        </p:spPr>
        <p:txBody>
          <a:bodyPr wrap="none">
            <a:spAutoFit/>
          </a:bodyPr>
          <a:p>
            <a:pPr eaLnBrk="1" hangingPunct="1">
              <a:spcBef>
                <a:spcPct val="50000"/>
              </a:spcBef>
            </a:pPr>
            <a:endParaRPr lang="zh-CN" altLang="zh-CN" dirty="0">
              <a:latin typeface="Times New Roman" panose="02020603050405020304" pitchFamily="18" charset="0"/>
            </a:endParaRPr>
          </a:p>
        </p:txBody>
      </p:sp>
      <p:sp>
        <p:nvSpPr>
          <p:cNvPr id="7172" name="Text Box 6"/>
          <p:cNvSpPr txBox="1"/>
          <p:nvPr/>
        </p:nvSpPr>
        <p:spPr>
          <a:xfrm>
            <a:off x="974725" y="1603375"/>
            <a:ext cx="184150" cy="1098550"/>
          </a:xfrm>
          <a:prstGeom prst="rect">
            <a:avLst/>
          </a:prstGeom>
          <a:noFill/>
          <a:ln w="12700">
            <a:noFill/>
          </a:ln>
        </p:spPr>
        <p:txBody>
          <a:bodyPr wrap="none">
            <a:spAutoFit/>
          </a:bodyPr>
          <a:p>
            <a:pPr eaLnBrk="1" hangingPunct="1">
              <a:spcBef>
                <a:spcPct val="50000"/>
              </a:spcBef>
            </a:pPr>
            <a:endParaRPr lang="zh-CN" altLang="zh-CN" dirty="0">
              <a:latin typeface="Times New Roman" panose="02020603050405020304" pitchFamily="18" charset="0"/>
            </a:endParaRPr>
          </a:p>
        </p:txBody>
      </p:sp>
      <p:sp>
        <p:nvSpPr>
          <p:cNvPr id="53258" name="Rectangle 10"/>
          <p:cNvSpPr>
            <a:spLocks noChangeArrowheads="1"/>
          </p:cNvSpPr>
          <p:nvPr/>
        </p:nvSpPr>
        <p:spPr bwMode="auto">
          <a:xfrm>
            <a:off x="396240" y="1146175"/>
            <a:ext cx="8696325" cy="1014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6000" b="1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14.1.4    </a:t>
            </a:r>
            <a:r>
              <a:rPr kumimoji="1" lang="zh-CN" altLang="en-US" sz="6000" b="1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整式的乘法（</a:t>
            </a:r>
            <a:r>
              <a:rPr kumimoji="1" lang="en-US" altLang="zh-CN" sz="6000" b="1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2</a:t>
            </a:r>
            <a:r>
              <a:rPr kumimoji="1" lang="zh-CN" altLang="en-US" sz="6000" b="1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）</a:t>
            </a:r>
            <a:endParaRPr kumimoji="1" lang="zh-CN" altLang="en-US" sz="6000" b="1" i="0" u="none" strike="noStrike" kern="1200" cap="none" spc="0" normalizeH="0" baseline="0" noProof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3263" name="Text Box 15"/>
          <p:cNvSpPr txBox="1">
            <a:spLocks noChangeArrowheads="1"/>
          </p:cNvSpPr>
          <p:nvPr/>
        </p:nvSpPr>
        <p:spPr bwMode="auto">
          <a:xfrm>
            <a:off x="395605" y="2846705"/>
            <a:ext cx="8696960" cy="1014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R="0" algn="ctr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en-US" altLang="zh-CN" sz="6000" kern="1200" cap="none" spc="0" normalizeH="0" baseline="0" noProof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—</a:t>
            </a:r>
            <a:r>
              <a:rPr kumimoji="1" lang="zh-CN" altLang="en-US" sz="6000" kern="1200" cap="none" spc="0" normalizeH="0" baseline="0" noProof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单项式与多项式相乘</a:t>
            </a:r>
            <a:endParaRPr kumimoji="1" lang="zh-CN" altLang="en-US" sz="6000" kern="1200" cap="none" spc="0" normalizeH="0" baseline="0" noProof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8194" name="Rectangle 4"/>
          <p:cNvSpPr/>
          <p:nvPr/>
        </p:nvSpPr>
        <p:spPr>
          <a:xfrm>
            <a:off x="2268538" y="765175"/>
            <a:ext cx="3511550" cy="9144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400" dirty="0">
                <a:solidFill>
                  <a:srgbClr val="FF0000"/>
                </a:solidFill>
                <a:latin typeface="Arial" panose="020B0604020202020204" pitchFamily="34" charset="0"/>
              </a:rPr>
              <a:t>学 习 目 标</a:t>
            </a:r>
            <a:endParaRPr lang="zh-CN" altLang="en-US" sz="54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8195" name="Text Box 6"/>
          <p:cNvSpPr txBox="1"/>
          <p:nvPr/>
        </p:nvSpPr>
        <p:spPr>
          <a:xfrm>
            <a:off x="1306513" y="2255838"/>
            <a:ext cx="6280150" cy="579437"/>
          </a:xfrm>
          <a:prstGeom prst="rect">
            <a:avLst/>
          </a:prstGeom>
          <a:noFill/>
          <a:ln w="12700">
            <a:noFill/>
          </a:ln>
        </p:spPr>
        <p:txBody>
          <a:bodyPr wrap="none">
            <a:spAutoFit/>
          </a:bodyPr>
          <a:p>
            <a:pPr algn="ctr" eaLnBrk="1" hangingPunct="1">
              <a:spcBef>
                <a:spcPct val="50000"/>
              </a:spcBef>
            </a:pPr>
            <a:r>
              <a:rPr lang="en-US" altLang="zh-CN" sz="3200" dirty="0">
                <a:solidFill>
                  <a:schemeClr val="bg2"/>
                </a:solidFill>
                <a:latin typeface="Times New Roman" panose="02020603050405020304" pitchFamily="18" charset="0"/>
              </a:rPr>
              <a:t>1.</a:t>
            </a:r>
            <a:r>
              <a:rPr lang="zh-CN" altLang="en-US" sz="3200" dirty="0">
                <a:solidFill>
                  <a:schemeClr val="bg2"/>
                </a:solidFill>
                <a:latin typeface="Times New Roman" panose="02020603050405020304" pitchFamily="18" charset="0"/>
              </a:rPr>
              <a:t>掌握单项式与多项式的乘法法则</a:t>
            </a:r>
            <a:r>
              <a:rPr lang="en-US" altLang="zh-CN" sz="3200" dirty="0">
                <a:solidFill>
                  <a:schemeClr val="bg2"/>
                </a:solidFill>
                <a:latin typeface="Times New Roman" panose="02020603050405020304" pitchFamily="18" charset="0"/>
              </a:rPr>
              <a:t>.</a:t>
            </a:r>
            <a:endParaRPr lang="en-US" altLang="zh-CN" sz="3200" dirty="0">
              <a:solidFill>
                <a:schemeClr val="bg2"/>
              </a:solidFill>
              <a:latin typeface="Times New Roman" panose="02020603050405020304" pitchFamily="18" charset="0"/>
            </a:endParaRPr>
          </a:p>
        </p:txBody>
      </p:sp>
      <p:sp>
        <p:nvSpPr>
          <p:cNvPr id="8196" name="Text Box 7"/>
          <p:cNvSpPr txBox="1"/>
          <p:nvPr/>
        </p:nvSpPr>
        <p:spPr>
          <a:xfrm>
            <a:off x="1403350" y="3357563"/>
            <a:ext cx="5894388" cy="579437"/>
          </a:xfrm>
          <a:prstGeom prst="rect">
            <a:avLst/>
          </a:prstGeom>
          <a:noFill/>
          <a:ln w="12700">
            <a:noFill/>
          </a:ln>
        </p:spPr>
        <p:txBody>
          <a:bodyPr wrap="none">
            <a:spAutoFit/>
          </a:bodyPr>
          <a:p>
            <a:pPr algn="ctr" eaLnBrk="1" hangingPunct="1">
              <a:spcBef>
                <a:spcPct val="50000"/>
              </a:spcBef>
            </a:pPr>
            <a:r>
              <a:rPr lang="en-US" altLang="zh-CN" sz="3200" dirty="0">
                <a:solidFill>
                  <a:schemeClr val="bg2"/>
                </a:solidFill>
                <a:latin typeface="Times New Roman" panose="02020603050405020304" pitchFamily="18" charset="0"/>
              </a:rPr>
              <a:t>2.</a:t>
            </a:r>
            <a:r>
              <a:rPr lang="zh-CN" altLang="en-US" sz="3200" dirty="0">
                <a:solidFill>
                  <a:schemeClr val="bg2"/>
                </a:solidFill>
                <a:latin typeface="Times New Roman" panose="02020603050405020304" pitchFamily="18" charset="0"/>
              </a:rPr>
              <a:t>能熟练运用法则进行相关计算</a:t>
            </a:r>
            <a:r>
              <a:rPr lang="en-US" altLang="zh-CN" sz="3200" dirty="0">
                <a:solidFill>
                  <a:schemeClr val="bg2"/>
                </a:solidFill>
                <a:latin typeface="Times New Roman" panose="02020603050405020304" pitchFamily="18" charset="0"/>
              </a:rPr>
              <a:t>.</a:t>
            </a:r>
            <a:endParaRPr lang="en-US" altLang="zh-CN" sz="3200" dirty="0">
              <a:solidFill>
                <a:schemeClr val="bg2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97282" name="Rectangle 2"/>
          <p:cNvSpPr>
            <a:spLocks noGrp="1" noChangeArrowheads="1"/>
          </p:cNvSpPr>
          <p:nvPr>
            <p:ph idx="1"/>
          </p:nvPr>
        </p:nvSpPr>
        <p:spPr>
          <a:xfrm>
            <a:off x="250825" y="1773238"/>
            <a:ext cx="9324975" cy="411480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kumimoji="1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  </a:t>
            </a:r>
            <a:r>
              <a:rPr kumimoji="1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认真看课本</a:t>
            </a:r>
            <a:r>
              <a:rPr kumimoji="1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99-100</a:t>
            </a:r>
            <a:r>
              <a:rPr kumimoji="1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页练习上方结束 ， 注意</a:t>
            </a:r>
            <a:r>
              <a:rPr kumimoji="1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:</a:t>
            </a:r>
            <a:endParaRPr kumimoji="1" lang="en-US" altLang="zh-CN" sz="3200" b="1" i="0" u="none" strike="noStrike" kern="1200" cap="none" spc="0" normalizeH="0" baseline="0" noProof="0" smtClean="0">
              <a:ln>
                <a:noFill/>
              </a:ln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kumimoji="1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1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、结合图</a:t>
            </a:r>
            <a:r>
              <a:rPr kumimoji="1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14.1-1</a:t>
            </a:r>
            <a:r>
              <a:rPr kumimoji="1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，理解单项式乘多项式的依据；</a:t>
            </a:r>
            <a:endParaRPr kumimoji="1" lang="zh-CN" altLang="en-US" sz="3200" b="1" i="0" u="none" strike="noStrike" kern="1200" cap="none" spc="0" normalizeH="0" baseline="0" noProof="0" smtClean="0">
              <a:ln>
                <a:noFill/>
              </a:ln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kumimoji="1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1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、理解并背诵单项式与多项式相乘的运算法则；</a:t>
            </a:r>
            <a:endParaRPr kumimoji="1" lang="zh-CN" altLang="en-US" sz="3200" b="1" i="0" u="none" strike="noStrike" kern="1200" cap="none" spc="0" normalizeH="0" baseline="0" noProof="0" smtClean="0">
              <a:ln>
                <a:noFill/>
              </a:ln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kumimoji="1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1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、注意例</a:t>
            </a:r>
            <a:r>
              <a:rPr kumimoji="1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5</a:t>
            </a:r>
            <a:r>
              <a:rPr kumimoji="1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的书写步骤。</a:t>
            </a:r>
            <a:endParaRPr kumimoji="1" lang="zh-CN" altLang="en-US" sz="3200" b="1" i="0" u="none" strike="noStrike" kern="1200" cap="none" spc="0" normalizeH="0" baseline="0" noProof="0" smtClean="0">
              <a:ln>
                <a:noFill/>
              </a:ln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anose="05000000000000000000" pitchFamily="2" charset="2"/>
              <a:buNone/>
              <a:defRPr/>
            </a:pPr>
            <a:endParaRPr kumimoji="1" lang="en-US" altLang="zh-CN" sz="3200" b="1" i="0" u="none" strike="noStrike" kern="1200" cap="none" spc="0" normalizeH="0" baseline="0" noProof="0" smtClean="0">
              <a:ln>
                <a:noFill/>
              </a:ln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219" name="Text Box 4"/>
          <p:cNvSpPr txBox="1"/>
          <p:nvPr/>
        </p:nvSpPr>
        <p:spPr>
          <a:xfrm>
            <a:off x="1258888" y="4652963"/>
            <a:ext cx="7129462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200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8</a:t>
            </a:r>
            <a:r>
              <a:rPr lang="zh-CN" altLang="en-US" sz="3200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分钟后，比一比，看谁最棒！</a:t>
            </a:r>
            <a:endParaRPr lang="zh-CN" altLang="en-US" sz="3200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9220" name="Rectangle 6"/>
          <p:cNvSpPr/>
          <p:nvPr/>
        </p:nvSpPr>
        <p:spPr>
          <a:xfrm>
            <a:off x="1979613" y="404813"/>
            <a:ext cx="3511550" cy="9144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400" dirty="0">
                <a:solidFill>
                  <a:srgbClr val="FF0000"/>
                </a:solidFill>
                <a:latin typeface="Arial" panose="020B0604020202020204" pitchFamily="34" charset="0"/>
              </a:rPr>
              <a:t>自 学 指 导</a:t>
            </a:r>
            <a:endParaRPr lang="zh-CN" altLang="en-US" sz="54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42" name="Text Box 2"/>
          <p:cNvSpPr txBox="1"/>
          <p:nvPr/>
        </p:nvSpPr>
        <p:spPr>
          <a:xfrm>
            <a:off x="611188" y="981075"/>
            <a:ext cx="2663825" cy="762000"/>
          </a:xfrm>
          <a:prstGeom prst="rect">
            <a:avLst/>
          </a:prstGeom>
          <a:noFill/>
          <a:ln w="9525">
            <a:noFill/>
          </a:ln>
          <a:effectLst>
            <a:outerShdw dist="35921" dir="2699999" algn="ctr" rotWithShape="0">
              <a:schemeClr val="bg2"/>
            </a:outerShdw>
          </a:effectLst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4400" dirty="0">
                <a:solidFill>
                  <a:schemeClr val="hlink"/>
                </a:solidFill>
                <a:latin typeface="Arial" panose="020B0604020202020204" pitchFamily="34" charset="0"/>
                <a:ea typeface="华文行楷" pitchFamily="2" charset="-122"/>
              </a:rPr>
              <a:t>创设情境</a:t>
            </a:r>
            <a:endParaRPr lang="zh-CN" altLang="en-US" sz="4400" dirty="0">
              <a:solidFill>
                <a:schemeClr val="hlink"/>
              </a:solidFill>
              <a:latin typeface="Arial" panose="020B0604020202020204" pitchFamily="34" charset="0"/>
              <a:ea typeface="华文行楷" pitchFamily="2" charset="-122"/>
            </a:endParaRPr>
          </a:p>
        </p:txBody>
      </p:sp>
      <p:sp>
        <p:nvSpPr>
          <p:cNvPr id="100355" name="Rectangle 3"/>
          <p:cNvSpPr/>
          <p:nvPr/>
        </p:nvSpPr>
        <p:spPr>
          <a:xfrm>
            <a:off x="5076825" y="1700213"/>
            <a:ext cx="1295400" cy="2016125"/>
          </a:xfrm>
          <a:prstGeom prst="rect">
            <a:avLst/>
          </a:prstGeom>
          <a:solidFill>
            <a:srgbClr val="0080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algn="ctr" eaLnBrk="1" hangingPunct="1">
              <a:spcBef>
                <a:spcPct val="50000"/>
              </a:spcBef>
            </a:pPr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100356" name="Rectangle 4"/>
          <p:cNvSpPr/>
          <p:nvPr/>
        </p:nvSpPr>
        <p:spPr>
          <a:xfrm>
            <a:off x="6372225" y="1700213"/>
            <a:ext cx="720725" cy="2016125"/>
          </a:xfrm>
          <a:prstGeom prst="rect">
            <a:avLst/>
          </a:prstGeom>
          <a:solidFill>
            <a:srgbClr val="6699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algn="ctr" eaLnBrk="1" hangingPunct="1">
              <a:spcBef>
                <a:spcPct val="50000"/>
              </a:spcBef>
            </a:pPr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100357" name="Rectangle 5"/>
          <p:cNvSpPr/>
          <p:nvPr/>
        </p:nvSpPr>
        <p:spPr>
          <a:xfrm>
            <a:off x="7092950" y="1700213"/>
            <a:ext cx="863600" cy="2016125"/>
          </a:xfrm>
          <a:prstGeom prst="rect">
            <a:avLst/>
          </a:prstGeom>
          <a:solidFill>
            <a:srgbClr val="CCCC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algn="ctr" eaLnBrk="1" hangingPunct="1">
              <a:spcBef>
                <a:spcPct val="50000"/>
              </a:spcBef>
            </a:pPr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100358" name="Line 6"/>
          <p:cNvSpPr/>
          <p:nvPr/>
        </p:nvSpPr>
        <p:spPr>
          <a:xfrm flipH="1">
            <a:off x="4645025" y="1700213"/>
            <a:ext cx="4318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0359" name="Line 7"/>
          <p:cNvSpPr/>
          <p:nvPr/>
        </p:nvSpPr>
        <p:spPr>
          <a:xfrm flipH="1">
            <a:off x="4718050" y="3716338"/>
            <a:ext cx="4318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0360" name="Line 8"/>
          <p:cNvSpPr/>
          <p:nvPr/>
        </p:nvSpPr>
        <p:spPr>
          <a:xfrm>
            <a:off x="4860925" y="2924175"/>
            <a:ext cx="0" cy="792163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00361" name="Line 9"/>
          <p:cNvSpPr/>
          <p:nvPr/>
        </p:nvSpPr>
        <p:spPr>
          <a:xfrm flipV="1">
            <a:off x="4860925" y="1700213"/>
            <a:ext cx="0" cy="792162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00362" name="Text Box 10"/>
          <p:cNvSpPr txBox="1"/>
          <p:nvPr/>
        </p:nvSpPr>
        <p:spPr>
          <a:xfrm>
            <a:off x="4645025" y="2492375"/>
            <a:ext cx="4318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2400" dirty="0">
                <a:solidFill>
                  <a:schemeClr val="tx1"/>
                </a:solidFill>
                <a:latin typeface="Arial" panose="020B0604020202020204" pitchFamily="34" charset="0"/>
              </a:rPr>
              <a:t>m</a:t>
            </a:r>
            <a:endParaRPr lang="en-US" altLang="zh-CN" sz="24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00363" name="Line 11"/>
          <p:cNvSpPr/>
          <p:nvPr/>
        </p:nvSpPr>
        <p:spPr>
          <a:xfrm>
            <a:off x="5076825" y="3644900"/>
            <a:ext cx="0" cy="4318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0364" name="Line 12"/>
          <p:cNvSpPr/>
          <p:nvPr/>
        </p:nvSpPr>
        <p:spPr>
          <a:xfrm>
            <a:off x="6373813" y="3571875"/>
            <a:ext cx="0" cy="50482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0365" name="Line 13"/>
          <p:cNvSpPr/>
          <p:nvPr/>
        </p:nvSpPr>
        <p:spPr>
          <a:xfrm>
            <a:off x="7094538" y="3571875"/>
            <a:ext cx="0" cy="50482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0366" name="Line 14"/>
          <p:cNvSpPr/>
          <p:nvPr/>
        </p:nvSpPr>
        <p:spPr>
          <a:xfrm>
            <a:off x="7958138" y="3571875"/>
            <a:ext cx="0" cy="50482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0367" name="Line 15"/>
          <p:cNvSpPr/>
          <p:nvPr/>
        </p:nvSpPr>
        <p:spPr>
          <a:xfrm>
            <a:off x="5942013" y="3932238"/>
            <a:ext cx="4318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00368" name="Line 16"/>
          <p:cNvSpPr/>
          <p:nvPr/>
        </p:nvSpPr>
        <p:spPr>
          <a:xfrm flipH="1">
            <a:off x="5586413" y="4005263"/>
            <a:ext cx="427037" cy="9842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00369" name="Text Box 17"/>
          <p:cNvSpPr txBox="1"/>
          <p:nvPr/>
        </p:nvSpPr>
        <p:spPr>
          <a:xfrm>
            <a:off x="5510213" y="3644900"/>
            <a:ext cx="4318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2400" dirty="0">
                <a:solidFill>
                  <a:schemeClr val="tx1"/>
                </a:solidFill>
                <a:latin typeface="Arial" panose="020B0604020202020204" pitchFamily="34" charset="0"/>
              </a:rPr>
              <a:t>a</a:t>
            </a:r>
            <a:endParaRPr lang="en-US" altLang="zh-CN" sz="24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00370" name="Text Box 18"/>
          <p:cNvSpPr txBox="1"/>
          <p:nvPr/>
        </p:nvSpPr>
        <p:spPr>
          <a:xfrm>
            <a:off x="6518275" y="3716338"/>
            <a:ext cx="4318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2400" dirty="0">
                <a:solidFill>
                  <a:schemeClr val="tx1"/>
                </a:solidFill>
                <a:latin typeface="Arial" panose="020B0604020202020204" pitchFamily="34" charset="0"/>
              </a:rPr>
              <a:t>b</a:t>
            </a:r>
            <a:endParaRPr lang="en-US" altLang="zh-CN" sz="24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00371" name="Text Box 19"/>
          <p:cNvSpPr txBox="1"/>
          <p:nvPr/>
        </p:nvSpPr>
        <p:spPr>
          <a:xfrm>
            <a:off x="7310438" y="3716338"/>
            <a:ext cx="4318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2400" dirty="0">
                <a:solidFill>
                  <a:schemeClr val="tx1"/>
                </a:solidFill>
                <a:latin typeface="Arial" panose="020B0604020202020204" pitchFamily="34" charset="0"/>
              </a:rPr>
              <a:t>c</a:t>
            </a:r>
            <a:endParaRPr lang="en-US" altLang="zh-CN" sz="24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00372" name="Text Box 20"/>
          <p:cNvSpPr txBox="1"/>
          <p:nvPr/>
        </p:nvSpPr>
        <p:spPr>
          <a:xfrm>
            <a:off x="468313" y="1989138"/>
            <a:ext cx="3600450" cy="15541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chemeClr val="bg2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你能用几种方法表示右图的面积？你发现了什么结论？</a:t>
            </a:r>
            <a:endParaRPr lang="zh-CN" altLang="en-US" sz="3200" dirty="0">
              <a:solidFill>
                <a:schemeClr val="bg2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pic>
        <p:nvPicPr>
          <p:cNvPr id="10261" name="Picture 21" descr="MCj02321330000[1]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5650" y="4365625"/>
            <a:ext cx="1717675" cy="1762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0374" name="Text Box 22"/>
          <p:cNvSpPr txBox="1"/>
          <p:nvPr/>
        </p:nvSpPr>
        <p:spPr>
          <a:xfrm>
            <a:off x="2843213" y="4365625"/>
            <a:ext cx="2232025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200" dirty="0">
                <a:solidFill>
                  <a:srgbClr val="FF0000"/>
                </a:solidFill>
                <a:latin typeface="Arial" panose="020B0604020202020204" pitchFamily="34" charset="0"/>
              </a:rPr>
              <a:t>m(a+b+c)</a:t>
            </a:r>
            <a:endParaRPr lang="en-US" altLang="zh-CN" sz="32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00375" name="Text Box 23"/>
          <p:cNvSpPr txBox="1"/>
          <p:nvPr/>
        </p:nvSpPr>
        <p:spPr>
          <a:xfrm>
            <a:off x="5364163" y="4365625"/>
            <a:ext cx="3311525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200" dirty="0">
                <a:solidFill>
                  <a:srgbClr val="FF0000"/>
                </a:solidFill>
                <a:latin typeface="Arial" panose="020B0604020202020204" pitchFamily="34" charset="0"/>
              </a:rPr>
              <a:t>ma+mb+mc</a:t>
            </a:r>
            <a:endParaRPr lang="en-US" altLang="zh-CN" sz="32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00376" name="Text Box 24"/>
          <p:cNvSpPr txBox="1"/>
          <p:nvPr/>
        </p:nvSpPr>
        <p:spPr>
          <a:xfrm>
            <a:off x="4859338" y="4437063"/>
            <a:ext cx="43180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200" dirty="0">
                <a:solidFill>
                  <a:srgbClr val="FF0000"/>
                </a:solidFill>
                <a:latin typeface="Arial" panose="020B0604020202020204" pitchFamily="34" charset="0"/>
              </a:rPr>
              <a:t>=</a:t>
            </a:r>
            <a:endParaRPr lang="en-US" altLang="zh-CN" sz="32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0265" name="文本框 1"/>
          <p:cNvSpPr txBox="1"/>
          <p:nvPr/>
        </p:nvSpPr>
        <p:spPr>
          <a:xfrm>
            <a:off x="4445000" y="2090738"/>
            <a:ext cx="431800" cy="1108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>
              <a:spcBef>
                <a:spcPct val="50000"/>
              </a:spcBef>
            </a:pP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</a:rPr>
              <a:t>m</a:t>
            </a:r>
            <a:endParaRPr lang="zh-CN" altLang="en-US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266" name="文本框 25"/>
          <p:cNvSpPr txBox="1"/>
          <p:nvPr/>
        </p:nvSpPr>
        <p:spPr>
          <a:xfrm>
            <a:off x="6548438" y="862013"/>
            <a:ext cx="431800" cy="1108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>
              <a:spcBef>
                <a:spcPct val="50000"/>
              </a:spcBef>
            </a:pP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5400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267" name="文本框 26"/>
          <p:cNvSpPr txBox="1"/>
          <p:nvPr/>
        </p:nvSpPr>
        <p:spPr>
          <a:xfrm>
            <a:off x="5540375" y="836613"/>
            <a:ext cx="431800" cy="1108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>
              <a:spcBef>
                <a:spcPct val="50000"/>
              </a:spcBef>
            </a:pP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5400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268" name="文本框 27"/>
          <p:cNvSpPr txBox="1"/>
          <p:nvPr/>
        </p:nvSpPr>
        <p:spPr>
          <a:xfrm>
            <a:off x="7451725" y="822325"/>
            <a:ext cx="431800" cy="11064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>
              <a:spcBef>
                <a:spcPct val="50000"/>
              </a:spcBef>
            </a:pP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5400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00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00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00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100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1" dur="500"/>
                                        <p:tgtEl>
                                          <p:spTgt spid="100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00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00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5" dur="500"/>
                                        <p:tgtEl>
                                          <p:spTgt spid="100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8" dur="500"/>
                                        <p:tgtEl>
                                          <p:spTgt spid="100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00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00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500"/>
                            </p:stCondLst>
                            <p:childTnLst>
                              <p:par>
                                <p:cTn id="64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00"/>
                            </p:stCondLst>
                            <p:childTnLst>
                              <p:par>
                                <p:cTn id="6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03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03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00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00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00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8" dur="500"/>
                                        <p:tgtEl>
                                          <p:spTgt spid="100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5" grpId="0" animBg="1"/>
      <p:bldP spid="100356" grpId="0" animBg="1"/>
      <p:bldP spid="100357" grpId="0" animBg="1"/>
      <p:bldP spid="100362" grpId="0"/>
      <p:bldP spid="100369" grpId="0"/>
      <p:bldP spid="100370" grpId="0"/>
      <p:bldP spid="100371" grpId="0"/>
      <p:bldP spid="100371" grpId="1"/>
      <p:bldP spid="100372" grpId="0"/>
      <p:bldP spid="100374" grpId="0"/>
      <p:bldP spid="100375" grpId="0"/>
      <p:bldP spid="10037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1266" name="Rectangle 2"/>
          <p:cNvSpPr/>
          <p:nvPr/>
        </p:nvSpPr>
        <p:spPr>
          <a:xfrm>
            <a:off x="4479925" y="3048000"/>
            <a:ext cx="184150" cy="762000"/>
          </a:xfrm>
          <a:prstGeom prst="rect">
            <a:avLst/>
          </a:prstGeom>
          <a:noFill/>
          <a:ln w="12700">
            <a:noFill/>
          </a:ln>
        </p:spPr>
        <p:txBody>
          <a:bodyPr wrap="none">
            <a:spAutoFit/>
          </a:bodyPr>
          <a:p>
            <a:pPr eaLnBrk="1" hangingPunct="1"/>
            <a:endParaRPr lang="zh-CN" altLang="zh-CN" sz="4400" b="0" dirty="0">
              <a:latin typeface="Times New Roman" panose="02020603050405020304" pitchFamily="18" charset="0"/>
            </a:endParaRPr>
          </a:p>
        </p:txBody>
      </p:sp>
      <p:sp>
        <p:nvSpPr>
          <p:cNvPr id="11267" name="Rectangle 3"/>
          <p:cNvSpPr/>
          <p:nvPr/>
        </p:nvSpPr>
        <p:spPr>
          <a:xfrm>
            <a:off x="468313" y="404813"/>
            <a:ext cx="3313112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/>
            <a: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</a:rPr>
              <a:t>例</a:t>
            </a:r>
            <a:r>
              <a:rPr lang="zh-CN" altLang="en-US" sz="3200" dirty="0">
                <a:solidFill>
                  <a:schemeClr val="bg2"/>
                </a:solidFill>
                <a:latin typeface="宋体" panose="02010600030101010101" pitchFamily="2" charset="-122"/>
              </a:rPr>
              <a:t>  计算：</a:t>
            </a:r>
            <a:endParaRPr lang="zh-CN" altLang="en-US" sz="3200" dirty="0">
              <a:solidFill>
                <a:schemeClr val="bg2"/>
              </a:solidFill>
              <a:latin typeface="宋体" panose="02010600030101010101" pitchFamily="2" charset="-122"/>
            </a:endParaRPr>
          </a:p>
        </p:txBody>
      </p:sp>
      <p:sp>
        <p:nvSpPr>
          <p:cNvPr id="11268" name="Rectangle 4"/>
          <p:cNvSpPr/>
          <p:nvPr/>
        </p:nvSpPr>
        <p:spPr>
          <a:xfrm>
            <a:off x="2916238" y="404813"/>
            <a:ext cx="4824412" cy="579437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3200" dirty="0">
                <a:solidFill>
                  <a:schemeClr val="bg2"/>
                </a:solidFill>
                <a:latin typeface="宋体" panose="02010600030101010101" pitchFamily="2" charset="-122"/>
              </a:rPr>
              <a:t>(1)(-4x)·(2x</a:t>
            </a:r>
            <a:r>
              <a:rPr lang="en-US" altLang="zh-CN" sz="3200" baseline="30000" dirty="0">
                <a:solidFill>
                  <a:schemeClr val="bg2"/>
                </a:solidFill>
                <a:latin typeface="宋体" panose="02010600030101010101" pitchFamily="2" charset="-122"/>
              </a:rPr>
              <a:t>2</a:t>
            </a:r>
            <a:r>
              <a:rPr lang="en-US" altLang="zh-CN" sz="3200" dirty="0">
                <a:solidFill>
                  <a:schemeClr val="bg2"/>
                </a:solidFill>
                <a:latin typeface="宋体" panose="02010600030101010101" pitchFamily="2" charset="-122"/>
              </a:rPr>
              <a:t>+3x-1) </a:t>
            </a:r>
            <a:endParaRPr lang="en-US" altLang="zh-CN" sz="3200" b="0" dirty="0">
              <a:solidFill>
                <a:schemeClr val="bg2"/>
              </a:solidFill>
              <a:latin typeface="宋体" panose="02010600030101010101" pitchFamily="2" charset="-122"/>
            </a:endParaRPr>
          </a:p>
        </p:txBody>
      </p:sp>
      <p:sp>
        <p:nvSpPr>
          <p:cNvPr id="79877" name="Rectangle 5"/>
          <p:cNvSpPr/>
          <p:nvPr/>
        </p:nvSpPr>
        <p:spPr>
          <a:xfrm>
            <a:off x="304800" y="1341438"/>
            <a:ext cx="670560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/>
            <a: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</a:rPr>
              <a:t>解： </a:t>
            </a:r>
            <a:r>
              <a:rPr lang="en-US" altLang="zh-CN" sz="3200" dirty="0">
                <a:solidFill>
                  <a:srgbClr val="FF0000"/>
                </a:solidFill>
                <a:latin typeface="宋体" panose="02010600030101010101" pitchFamily="2" charset="-122"/>
              </a:rPr>
              <a:t>(-4x)·(2x</a:t>
            </a:r>
            <a:r>
              <a:rPr lang="en-US" altLang="zh-CN" sz="3200" baseline="30000" dirty="0">
                <a:solidFill>
                  <a:srgbClr val="FF0000"/>
                </a:solidFill>
                <a:latin typeface="宋体" panose="02010600030101010101" pitchFamily="2" charset="-122"/>
              </a:rPr>
              <a:t>2</a:t>
            </a:r>
            <a:r>
              <a:rPr lang="en-US" altLang="zh-CN" sz="3200" dirty="0">
                <a:solidFill>
                  <a:srgbClr val="FF0000"/>
                </a:solidFill>
                <a:latin typeface="宋体" panose="02010600030101010101" pitchFamily="2" charset="-122"/>
              </a:rPr>
              <a:t>+3x-1)</a:t>
            </a:r>
            <a:endParaRPr lang="en-US" altLang="zh-CN" sz="3200" b="0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79878" name="Rectangle 6"/>
          <p:cNvSpPr/>
          <p:nvPr/>
        </p:nvSpPr>
        <p:spPr>
          <a:xfrm>
            <a:off x="912813" y="2201863"/>
            <a:ext cx="7961312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/>
            <a: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</a:rPr>
              <a:t>＝</a:t>
            </a:r>
            <a:r>
              <a:rPr lang="en-US" altLang="zh-CN" sz="3200" dirty="0">
                <a:solidFill>
                  <a:srgbClr val="FF0000"/>
                </a:solidFill>
                <a:latin typeface="宋体" panose="02010600030101010101" pitchFamily="2" charset="-122"/>
              </a:rPr>
              <a:t>(-4x)·(2x</a:t>
            </a:r>
            <a:r>
              <a:rPr lang="en-US" altLang="zh-CN" sz="3200" baseline="30000" dirty="0">
                <a:solidFill>
                  <a:srgbClr val="FF0000"/>
                </a:solidFill>
                <a:latin typeface="宋体" panose="02010600030101010101" pitchFamily="2" charset="-122"/>
              </a:rPr>
              <a:t>2</a:t>
            </a:r>
            <a:r>
              <a:rPr lang="en-US" altLang="zh-CN" sz="3200" dirty="0">
                <a:solidFill>
                  <a:srgbClr val="FF0000"/>
                </a:solidFill>
                <a:latin typeface="宋体" panose="02010600030101010101" pitchFamily="2" charset="-122"/>
              </a:rPr>
              <a:t>)+(-4x)·3x+(-4x)·(-1)</a:t>
            </a:r>
            <a:endParaRPr lang="en-US" altLang="zh-CN" sz="3200" b="0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79879" name="Rectangle 7"/>
          <p:cNvSpPr/>
          <p:nvPr/>
        </p:nvSpPr>
        <p:spPr>
          <a:xfrm>
            <a:off x="900113" y="2997200"/>
            <a:ext cx="48768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</a:rPr>
              <a:t>＝</a:t>
            </a:r>
            <a:r>
              <a:rPr lang="en-US" altLang="zh-CN" sz="3200" dirty="0">
                <a:solidFill>
                  <a:srgbClr val="FF0000"/>
                </a:solidFill>
                <a:latin typeface="宋体" panose="02010600030101010101" pitchFamily="2" charset="-122"/>
              </a:rPr>
              <a:t>-8x</a:t>
            </a:r>
            <a:r>
              <a:rPr lang="en-US" altLang="zh-CN" sz="3200" baseline="30000" dirty="0">
                <a:solidFill>
                  <a:srgbClr val="FF0000"/>
                </a:solidFill>
                <a:latin typeface="宋体" panose="02010600030101010101" pitchFamily="2" charset="-122"/>
              </a:rPr>
              <a:t>3</a:t>
            </a:r>
            <a:r>
              <a:rPr lang="en-US" altLang="zh-CN" sz="3200" dirty="0">
                <a:solidFill>
                  <a:srgbClr val="FF0000"/>
                </a:solidFill>
                <a:latin typeface="宋体" panose="02010600030101010101" pitchFamily="2" charset="-122"/>
              </a:rPr>
              <a:t>-12x</a:t>
            </a:r>
            <a:r>
              <a:rPr lang="en-US" altLang="zh-CN" sz="3200" baseline="30000" dirty="0">
                <a:solidFill>
                  <a:srgbClr val="FF0000"/>
                </a:solidFill>
                <a:latin typeface="宋体" panose="02010600030101010101" pitchFamily="2" charset="-122"/>
              </a:rPr>
              <a:t>2</a:t>
            </a:r>
            <a:r>
              <a:rPr lang="en-US" altLang="zh-CN" sz="3200" dirty="0">
                <a:solidFill>
                  <a:srgbClr val="FF0000"/>
                </a:solidFill>
                <a:latin typeface="宋体" panose="02010600030101010101" pitchFamily="2" charset="-122"/>
              </a:rPr>
              <a:t>+4x</a:t>
            </a:r>
            <a: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</a:rPr>
              <a:t>； </a:t>
            </a:r>
            <a:endParaRPr lang="zh-CN" altLang="en-US" sz="3200" b="0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79880" name="Rectangle 8"/>
          <p:cNvSpPr/>
          <p:nvPr/>
        </p:nvSpPr>
        <p:spPr>
          <a:xfrm>
            <a:off x="250825" y="3716338"/>
            <a:ext cx="8532813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/>
            <a:r>
              <a:rPr lang="zh-CN" altLang="en-US" sz="3200" dirty="0">
                <a:solidFill>
                  <a:srgbClr val="0000FF"/>
                </a:solidFill>
                <a:latin typeface="宋体" panose="02010600030101010101" pitchFamily="2" charset="-122"/>
              </a:rPr>
              <a:t>注意</a:t>
            </a:r>
            <a:r>
              <a:rPr lang="en-US" altLang="zh-CN" sz="3200" dirty="0">
                <a:solidFill>
                  <a:srgbClr val="0000FF"/>
                </a:solidFill>
                <a:latin typeface="宋体" panose="02010600030101010101" pitchFamily="2" charset="-122"/>
              </a:rPr>
              <a:t>(-1)</a:t>
            </a:r>
            <a:r>
              <a:rPr lang="zh-CN" altLang="en-US" sz="3200" dirty="0">
                <a:solidFill>
                  <a:srgbClr val="0000FF"/>
                </a:solidFill>
                <a:latin typeface="宋体" panose="02010600030101010101" pitchFamily="2" charset="-122"/>
              </a:rPr>
              <a:t>这项不要漏乘，也不要当成是</a:t>
            </a:r>
            <a:r>
              <a:rPr lang="en-US" altLang="zh-CN" sz="3200" dirty="0">
                <a:solidFill>
                  <a:srgbClr val="0000FF"/>
                </a:solidFill>
                <a:latin typeface="宋体" panose="02010600030101010101" pitchFamily="2" charset="-122"/>
              </a:rPr>
              <a:t>1</a:t>
            </a:r>
            <a:r>
              <a:rPr lang="zh-CN" altLang="en-US" sz="3200" dirty="0">
                <a:solidFill>
                  <a:srgbClr val="0000FF"/>
                </a:solidFill>
                <a:latin typeface="宋体" panose="02010600030101010101" pitchFamily="2" charset="-122"/>
              </a:rPr>
              <a:t>； </a:t>
            </a:r>
            <a:endParaRPr lang="zh-CN" altLang="en-US" sz="3200" b="0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79881" name="Text Box 9"/>
          <p:cNvSpPr txBox="1">
            <a:spLocks noChangeArrowheads="1"/>
          </p:cNvSpPr>
          <p:nvPr/>
        </p:nvSpPr>
        <p:spPr bwMode="auto">
          <a:xfrm>
            <a:off x="611188" y="4508500"/>
            <a:ext cx="7416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zh-CN" altLang="en-US" sz="2800" kern="1200" cap="none" spc="0" normalizeH="0" baseline="0" noProof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楷体_GB2312" pitchFamily="49" charset="-122"/>
                <a:cs typeface="+mn-cs"/>
              </a:rPr>
              <a:t>单项式与多项式相乘时，分两个阶段：</a:t>
            </a:r>
            <a:endParaRPr kumimoji="1" lang="zh-CN" altLang="en-US" sz="2800" kern="1200" cap="none" spc="0" normalizeH="0" baseline="0" noProof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楷体_GB2312" pitchFamily="49" charset="-122"/>
              <a:cs typeface="+mn-cs"/>
            </a:endParaRPr>
          </a:p>
        </p:txBody>
      </p:sp>
      <p:sp>
        <p:nvSpPr>
          <p:cNvPr id="79882" name="Text Box 10"/>
          <p:cNvSpPr txBox="1">
            <a:spLocks noChangeArrowheads="1"/>
          </p:cNvSpPr>
          <p:nvPr/>
        </p:nvSpPr>
        <p:spPr bwMode="auto">
          <a:xfrm>
            <a:off x="611188" y="5027613"/>
            <a:ext cx="7921625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en-US" altLang="zh-CN" sz="2800" kern="1200" cap="none" spc="0" normalizeH="0" baseline="0" noProof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①</a:t>
            </a:r>
            <a:r>
              <a:rPr kumimoji="1" lang="zh-CN" altLang="en-US" sz="2800" kern="1200" cap="none" spc="0" normalizeH="0" baseline="0" noProof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按乘法分配律把乘积写成单项式与单项式乘积的代数和的形式；</a:t>
            </a:r>
            <a:endParaRPr kumimoji="1" lang="zh-CN" altLang="en-US" sz="2800" b="0" kern="1200" cap="none" spc="0" normalizeH="0" baseline="0" noProof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79883" name="Text Box 11"/>
          <p:cNvSpPr txBox="1">
            <a:spLocks noChangeArrowheads="1"/>
          </p:cNvSpPr>
          <p:nvPr/>
        </p:nvSpPr>
        <p:spPr bwMode="auto">
          <a:xfrm>
            <a:off x="611188" y="5964238"/>
            <a:ext cx="66960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en-US" altLang="zh-CN" sz="2800" kern="1200" cap="none" spc="0" normalizeH="0" baseline="0" noProof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楷体_GB2312" pitchFamily="49" charset="-122"/>
                <a:cs typeface="+mn-cs"/>
              </a:rPr>
              <a:t>②</a:t>
            </a:r>
            <a:r>
              <a:rPr kumimoji="1" lang="zh-CN" altLang="en-US" sz="2800" kern="1200" cap="none" spc="0" normalizeH="0" baseline="0" noProof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楷体_GB2312" pitchFamily="49" charset="-122"/>
                <a:cs typeface="+mn-cs"/>
              </a:rPr>
              <a:t>单项式的乘法运算。</a:t>
            </a:r>
            <a:endParaRPr kumimoji="1" lang="zh-CN" altLang="en-US" sz="2800" b="0" kern="1200" cap="none" spc="0" normalizeH="0" baseline="0" noProof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楷体_GB2312" pitchFamily="49" charset="-122"/>
              <a:cs typeface="+mn-cs"/>
            </a:endParaRPr>
          </a:p>
        </p:txBody>
      </p:sp>
      <p:sp>
        <p:nvSpPr>
          <p:cNvPr id="79884" name="Rectangle 12"/>
          <p:cNvSpPr/>
          <p:nvPr/>
        </p:nvSpPr>
        <p:spPr>
          <a:xfrm>
            <a:off x="539750" y="4508500"/>
            <a:ext cx="7920038" cy="2089150"/>
          </a:xfrm>
          <a:prstGeom prst="rect">
            <a:avLst/>
          </a:prstGeom>
          <a:noFill/>
          <a:ln w="12700" cap="sq" cmpd="sng">
            <a:solidFill>
              <a:schemeClr val="accent2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>
            <a:spAutoFit/>
          </a:bodyPr>
          <a:p>
            <a:pPr algn="ctr" eaLnBrk="1" hangingPunct="1">
              <a:spcBef>
                <a:spcPct val="50000"/>
              </a:spcBef>
            </a:pPr>
            <a:endParaRPr lang="zh-CN" altLang="en-US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98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98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98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98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98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98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98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98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9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6" dur="500"/>
                                        <p:tgtEl>
                                          <p:spTgt spid="79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1" dur="500"/>
                                        <p:tgtEl>
                                          <p:spTgt spid="79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6" dur="500"/>
                                        <p:tgtEl>
                                          <p:spTgt spid="79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7" grpId="0"/>
      <p:bldP spid="79878" grpId="0"/>
      <p:bldP spid="79879" grpId="0"/>
      <p:bldP spid="79880" grpId="0"/>
      <p:bldP spid="79881" grpId="0"/>
      <p:bldP spid="79882" grpId="0"/>
      <p:bldP spid="79883" grpId="0"/>
      <p:bldP spid="7988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1378" name="Text Box 2"/>
          <p:cNvSpPr txBox="1"/>
          <p:nvPr/>
        </p:nvSpPr>
        <p:spPr>
          <a:xfrm>
            <a:off x="900113" y="908050"/>
            <a:ext cx="7731125" cy="8239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4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单项式乘</a:t>
            </a:r>
            <a:r>
              <a:rPr lang="zh-CN" altLang="en-US" sz="4800" dirty="0">
                <a:solidFill>
                  <a:srgbClr val="FF0000"/>
                </a:solidFill>
                <a:latin typeface="Tahoma" panose="020B0604030504040204" pitchFamily="34" charset="0"/>
                <a:ea typeface="黑体" panose="02010609060101010101" pitchFamily="2" charset="-122"/>
              </a:rPr>
              <a:t>多项式</a:t>
            </a:r>
            <a:r>
              <a:rPr lang="zh-CN" altLang="en-US" sz="4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的运算法则：</a:t>
            </a:r>
            <a:r>
              <a:rPr lang="zh-CN" altLang="en-US" sz="2800" dirty="0">
                <a:solidFill>
                  <a:srgbClr val="FF0000"/>
                </a:solidFill>
                <a:latin typeface="Tahoma" panose="020B0604030504040204" pitchFamily="34" charset="0"/>
              </a:rPr>
              <a:t> </a:t>
            </a:r>
            <a:endParaRPr lang="zh-CN" altLang="en-US" sz="2800" dirty="0">
              <a:solidFill>
                <a:srgbClr val="FF0000"/>
              </a:solidFill>
              <a:latin typeface="Tahoma" panose="020B0604030504040204" pitchFamily="34" charset="0"/>
            </a:endParaRPr>
          </a:p>
        </p:txBody>
      </p:sp>
      <p:sp>
        <p:nvSpPr>
          <p:cNvPr id="12291" name="WordArt 3"/>
          <p:cNvSpPr>
            <a:spLocks noTextEdit="1"/>
          </p:cNvSpPr>
          <p:nvPr/>
        </p:nvSpPr>
        <p:spPr>
          <a:xfrm>
            <a:off x="395288" y="188913"/>
            <a:ext cx="2016125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>
              <a:spcBef>
                <a:spcPct val="50000"/>
              </a:spcBef>
            </a:pPr>
            <a:r>
              <a:rPr lang="zh-CN" altLang="en-US" sz="3600" b="1">
                <a:ln w="19050" cap="flat" cmpd="sng">
                  <a:solidFill>
                    <a:srgbClr val="000000"/>
                  </a:solidFill>
                  <a:prstDash val="solid"/>
                  <a:miter/>
                  <a:headEnd type="none" w="med" len="med"/>
                  <a:tailEnd type="none" w="med" len="med"/>
                </a:ln>
                <a:solidFill>
                  <a:schemeClr val="tx1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检测题一</a:t>
            </a:r>
            <a:endParaRPr lang="zh-CN" altLang="en-US" sz="3600" b="1">
              <a:ln w="1905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  <a:solidFill>
                <a:schemeClr val="tx1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101387" name="Group 11"/>
          <p:cNvGrpSpPr/>
          <p:nvPr/>
        </p:nvGrpSpPr>
        <p:grpSpPr>
          <a:xfrm>
            <a:off x="539750" y="1268413"/>
            <a:ext cx="8064500" cy="4800600"/>
            <a:chOff x="340" y="935"/>
            <a:chExt cx="5080" cy="3024"/>
          </a:xfrm>
        </p:grpSpPr>
        <p:sp>
          <p:nvSpPr>
            <p:cNvPr id="12296" name="AutoShape 5"/>
            <p:cNvSpPr/>
            <p:nvPr/>
          </p:nvSpPr>
          <p:spPr>
            <a:xfrm>
              <a:off x="340" y="935"/>
              <a:ext cx="5080" cy="3024"/>
            </a:xfrm>
            <a:prstGeom prst="horizontalScroll">
              <a:avLst>
                <a:gd name="adj" fmla="val 12500"/>
              </a:avLst>
            </a:prstGeom>
            <a:gradFill rotWithShape="0">
              <a:gsLst>
                <a:gs pos="0">
                  <a:srgbClr val="66FF99"/>
                </a:gs>
                <a:gs pos="50000">
                  <a:srgbClr val="FFFFFF"/>
                </a:gs>
                <a:gs pos="100000">
                  <a:srgbClr val="66FF99"/>
                </a:gs>
              </a:gsLst>
              <a:lin ang="5400000" scaled="1"/>
              <a:tileRect/>
            </a:gra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algn="ctr" eaLnBrk="1" hangingPunct="1">
                <a:spcBef>
                  <a:spcPct val="50000"/>
                </a:spcBef>
              </a:pPr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12297" name="Text Box 6"/>
            <p:cNvSpPr txBox="1"/>
            <p:nvPr/>
          </p:nvSpPr>
          <p:spPr>
            <a:xfrm>
              <a:off x="612" y="1706"/>
              <a:ext cx="4672" cy="190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/>
              <a:r>
                <a:rPr lang="en-US" altLang="zh-CN" sz="4800" dirty="0">
                  <a:solidFill>
                    <a:schemeClr val="bg2"/>
                  </a:solidFill>
                  <a:latin typeface="Times New Roman" panose="02020603050405020304" pitchFamily="18" charset="0"/>
                  <a:ea typeface="隶书" pitchFamily="49" charset="-122"/>
                </a:rPr>
                <a:t>     </a:t>
              </a:r>
              <a:r>
                <a:rPr lang="zh-CN" altLang="en-US" sz="4800" dirty="0">
                  <a:solidFill>
                    <a:schemeClr val="bg2"/>
                  </a:solidFill>
                  <a:latin typeface="Times New Roman" panose="02020603050405020304" pitchFamily="18" charset="0"/>
                  <a:ea typeface="隶书" pitchFamily="49" charset="-122"/>
                </a:rPr>
                <a:t>单项式与多项式相乘，就是用的</a:t>
              </a:r>
              <a:r>
                <a:rPr lang="en-US" altLang="zh-CN" sz="4800" dirty="0">
                  <a:solidFill>
                    <a:schemeClr val="bg2"/>
                  </a:solidFill>
                  <a:latin typeface="Times New Roman" panose="02020603050405020304" pitchFamily="18" charset="0"/>
                  <a:ea typeface="隶书" pitchFamily="49" charset="-122"/>
                </a:rPr>
                <a:t>_________</a:t>
              </a:r>
              <a:r>
                <a:rPr lang="zh-CN" altLang="en-US" sz="4800" dirty="0">
                  <a:solidFill>
                    <a:schemeClr val="bg2"/>
                  </a:solidFill>
                  <a:latin typeface="Times New Roman" panose="02020603050405020304" pitchFamily="18" charset="0"/>
                  <a:ea typeface="隶书" pitchFamily="49" charset="-122"/>
                </a:rPr>
                <a:t>去乘</a:t>
              </a:r>
              <a:r>
                <a:rPr lang="en-US" altLang="zh-CN" sz="4800" dirty="0">
                  <a:solidFill>
                    <a:schemeClr val="bg2"/>
                  </a:solidFill>
                  <a:latin typeface="Times New Roman" panose="02020603050405020304" pitchFamily="18" charset="0"/>
                  <a:ea typeface="隶书" pitchFamily="49" charset="-122"/>
                </a:rPr>
                <a:t>____________</a:t>
              </a:r>
              <a:r>
                <a:rPr lang="zh-CN" altLang="en-US" sz="4800" dirty="0">
                  <a:solidFill>
                    <a:schemeClr val="bg2"/>
                  </a:solidFill>
                  <a:latin typeface="Times New Roman" panose="02020603050405020304" pitchFamily="18" charset="0"/>
                  <a:ea typeface="隶书" pitchFamily="49" charset="-122"/>
                </a:rPr>
                <a:t>，再把所得的</a:t>
              </a:r>
              <a:r>
                <a:rPr lang="en-US" altLang="zh-CN" sz="4800" dirty="0">
                  <a:solidFill>
                    <a:schemeClr val="bg2"/>
                  </a:solidFill>
                  <a:latin typeface="Times New Roman" panose="02020603050405020304" pitchFamily="18" charset="0"/>
                  <a:ea typeface="隶书" pitchFamily="49" charset="-122"/>
                </a:rPr>
                <a:t>________.</a:t>
              </a:r>
              <a:endParaRPr lang="en-US" altLang="zh-CN" sz="4800" dirty="0">
                <a:solidFill>
                  <a:schemeClr val="bg2"/>
                </a:solidFill>
                <a:latin typeface="Times New Roman" panose="02020603050405020304" pitchFamily="18" charset="0"/>
                <a:ea typeface="隶书" pitchFamily="49" charset="-122"/>
              </a:endParaRPr>
            </a:p>
          </p:txBody>
        </p:sp>
      </p:grpSp>
      <p:sp>
        <p:nvSpPr>
          <p:cNvPr id="101388" name="Text Box 12"/>
          <p:cNvSpPr txBox="1"/>
          <p:nvPr/>
        </p:nvSpPr>
        <p:spPr>
          <a:xfrm>
            <a:off x="3924300" y="3213100"/>
            <a:ext cx="1712913" cy="701675"/>
          </a:xfrm>
          <a:prstGeom prst="rect">
            <a:avLst/>
          </a:prstGeom>
          <a:noFill/>
          <a:ln w="12700">
            <a:noFill/>
          </a:ln>
        </p:spPr>
        <p:txBody>
          <a:bodyPr wrap="none">
            <a:spAutoFit/>
          </a:bodyPr>
          <a:p>
            <a:pPr algn="ctr" eaLnBrk="1" hangingPunct="1">
              <a:spcBef>
                <a:spcPct val="50000"/>
              </a:spcBef>
            </a:pPr>
            <a:r>
              <a:rPr lang="zh-CN" altLang="en-US" sz="4000" dirty="0">
                <a:solidFill>
                  <a:srgbClr val="0000FF"/>
                </a:solidFill>
                <a:latin typeface="Times New Roman" panose="02020603050405020304" pitchFamily="18" charset="0"/>
              </a:rPr>
              <a:t>单项式</a:t>
            </a:r>
            <a:endParaRPr lang="zh-CN" altLang="en-US" sz="4000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1389" name="Text Box 13"/>
          <p:cNvSpPr txBox="1"/>
          <p:nvPr/>
        </p:nvSpPr>
        <p:spPr>
          <a:xfrm>
            <a:off x="1116013" y="3933825"/>
            <a:ext cx="3751262" cy="701675"/>
          </a:xfrm>
          <a:prstGeom prst="rect">
            <a:avLst/>
          </a:prstGeom>
          <a:noFill/>
          <a:ln w="12700">
            <a:noFill/>
          </a:ln>
        </p:spPr>
        <p:txBody>
          <a:bodyPr wrap="none">
            <a:spAutoFit/>
          </a:bodyPr>
          <a:p>
            <a:pPr algn="ctr" eaLnBrk="1" hangingPunct="1">
              <a:spcBef>
                <a:spcPct val="50000"/>
              </a:spcBef>
            </a:pPr>
            <a:r>
              <a:rPr lang="zh-CN" altLang="en-US" sz="4000" dirty="0">
                <a:solidFill>
                  <a:srgbClr val="0000FF"/>
                </a:solidFill>
                <a:latin typeface="Times New Roman" panose="02020603050405020304" pitchFamily="18" charset="0"/>
              </a:rPr>
              <a:t>多项式的每一项</a:t>
            </a:r>
            <a:endParaRPr lang="zh-CN" altLang="en-US" sz="4000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1390" name="Text Box 14"/>
          <p:cNvSpPr txBox="1"/>
          <p:nvPr/>
        </p:nvSpPr>
        <p:spPr>
          <a:xfrm>
            <a:off x="2124075" y="4724400"/>
            <a:ext cx="1712913" cy="701675"/>
          </a:xfrm>
          <a:prstGeom prst="rect">
            <a:avLst/>
          </a:prstGeom>
          <a:noFill/>
          <a:ln w="12700">
            <a:noFill/>
          </a:ln>
        </p:spPr>
        <p:txBody>
          <a:bodyPr wrap="none">
            <a:spAutoFit/>
          </a:bodyPr>
          <a:p>
            <a:pPr algn="ctr" eaLnBrk="1" hangingPunct="1">
              <a:spcBef>
                <a:spcPct val="50000"/>
              </a:spcBef>
            </a:pPr>
            <a:r>
              <a:rPr lang="zh-CN" altLang="en-US" sz="4000" dirty="0">
                <a:solidFill>
                  <a:srgbClr val="0000FF"/>
                </a:solidFill>
                <a:latin typeface="Times New Roman" panose="02020603050405020304" pitchFamily="18" charset="0"/>
              </a:rPr>
              <a:t>积相加</a:t>
            </a:r>
            <a:endParaRPr lang="zh-CN" altLang="en-US" sz="4000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13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13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1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1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1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1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8" grpId="0"/>
      <p:bldP spid="101388" grpId="0"/>
      <p:bldP spid="101389" grpId="0"/>
      <p:bldP spid="10139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3314" name="Rectangle 3"/>
          <p:cNvSpPr/>
          <p:nvPr/>
        </p:nvSpPr>
        <p:spPr>
          <a:xfrm>
            <a:off x="2339975" y="260350"/>
            <a:ext cx="3063875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一</a:t>
            </a:r>
            <a:r>
              <a:rPr lang="en-US" altLang="zh-CN" sz="32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判断</a:t>
            </a:r>
            <a:endParaRPr lang="zh-CN" altLang="en-US" sz="32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02404" name="Rectangle 4"/>
          <p:cNvSpPr/>
          <p:nvPr/>
        </p:nvSpPr>
        <p:spPr>
          <a:xfrm>
            <a:off x="5076825" y="836613"/>
            <a:ext cx="1022350" cy="10985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 eaLnBrk="1" hangingPunct="1"/>
            <a:r>
              <a:rPr lang="en-US" altLang="zh-CN" b="0" dirty="0">
                <a:solidFill>
                  <a:srgbClr val="FF0000"/>
                </a:solidFill>
                <a:latin typeface="Times New Roman" panose="02020603050405020304" pitchFamily="18" charset="0"/>
                <a:ea typeface="华文新魏" pitchFamily="2" charset="-122"/>
              </a:rPr>
              <a:t>×</a:t>
            </a:r>
            <a:endParaRPr lang="en-US" altLang="zh-CN" b="0" dirty="0">
              <a:solidFill>
                <a:srgbClr val="FF0000"/>
              </a:solidFill>
              <a:latin typeface="Times New Roman" panose="02020603050405020304" pitchFamily="18" charset="0"/>
              <a:ea typeface="华文新魏" pitchFamily="2" charset="-122"/>
            </a:endParaRPr>
          </a:p>
        </p:txBody>
      </p:sp>
      <p:sp>
        <p:nvSpPr>
          <p:cNvPr id="102406" name="Rectangle 6"/>
          <p:cNvSpPr/>
          <p:nvPr/>
        </p:nvSpPr>
        <p:spPr>
          <a:xfrm>
            <a:off x="3810000" y="5334000"/>
            <a:ext cx="1022350" cy="10985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 eaLnBrk="1" hangingPunct="1"/>
            <a:r>
              <a:rPr lang="en-US" altLang="zh-CN" b="0" dirty="0">
                <a:solidFill>
                  <a:srgbClr val="FF0000"/>
                </a:solidFill>
                <a:latin typeface="Times New Roman" panose="02020603050405020304" pitchFamily="18" charset="0"/>
                <a:ea typeface="华文新魏" pitchFamily="2" charset="-122"/>
              </a:rPr>
              <a:t>√</a:t>
            </a:r>
            <a:endParaRPr lang="en-US" altLang="zh-CN" b="0" dirty="0">
              <a:solidFill>
                <a:srgbClr val="FF0000"/>
              </a:solidFill>
              <a:latin typeface="Times New Roman" panose="02020603050405020304" pitchFamily="18" charset="0"/>
              <a:ea typeface="华文新魏" pitchFamily="2" charset="-122"/>
            </a:endParaRPr>
          </a:p>
        </p:txBody>
      </p:sp>
      <p:sp>
        <p:nvSpPr>
          <p:cNvPr id="13318" name="Rectangle 7"/>
          <p:cNvSpPr/>
          <p:nvPr/>
        </p:nvSpPr>
        <p:spPr>
          <a:xfrm>
            <a:off x="0" y="1125538"/>
            <a:ext cx="6169025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>
              <a:spcBef>
                <a:spcPct val="20000"/>
              </a:spcBef>
            </a:pPr>
            <a:r>
              <a:rPr lang="en-US" altLang="zh-CN" sz="3600" dirty="0">
                <a:solidFill>
                  <a:schemeClr val="bg2"/>
                </a:solidFill>
                <a:latin typeface="楷体_GB2312" pitchFamily="49" charset="-122"/>
                <a:ea typeface="楷体_GB2312" pitchFamily="49" charset="-122"/>
              </a:rPr>
              <a:t>1.m(a+b+c+d)=ma+b+c+d(   )</a:t>
            </a:r>
            <a:endParaRPr lang="en-US" altLang="zh-CN" sz="3600" dirty="0">
              <a:solidFill>
                <a:schemeClr val="bg2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graphicFrame>
        <p:nvGraphicFramePr>
          <p:cNvPr id="13319" name="Object 8"/>
          <p:cNvGraphicFramePr>
            <a:graphicFrameLocks noChangeAspect="1"/>
          </p:cNvGraphicFramePr>
          <p:nvPr/>
        </p:nvGraphicFramePr>
        <p:xfrm>
          <a:off x="159385" y="2375059"/>
          <a:ext cx="7018655" cy="1130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" r:id="rId1" imgW="2044700" imgH="393700" progId="Equation.DSMT4">
                  <p:embed/>
                </p:oleObj>
              </mc:Choice>
              <mc:Fallback>
                <p:oleObj name="" r:id="rId1" imgW="2044700" imgH="393700" progId="Equation.DSMT4">
                  <p:embed/>
                  <p:pic>
                    <p:nvPicPr>
                      <p:cNvPr id="0" name="图片 308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9385" y="2375059"/>
                        <a:ext cx="7018655" cy="1130300"/>
                      </a:xfrm>
                      <a:prstGeom prst="rect">
                        <a:avLst/>
                      </a:prstGeom>
                      <a:noFill/>
                      <a:ln w="38100">
                        <a:solidFill>
                          <a:schemeClr val="tx1"/>
                        </a:solidFill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0" name="Rectangle 9"/>
          <p:cNvSpPr/>
          <p:nvPr/>
        </p:nvSpPr>
        <p:spPr>
          <a:xfrm>
            <a:off x="7596188" y="2997200"/>
            <a:ext cx="1335087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en-US" altLang="zh-CN" sz="3600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(   )</a:t>
            </a:r>
            <a:endParaRPr lang="en-US" altLang="zh-CN" sz="3600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3321" name="Rectangle 10"/>
          <p:cNvSpPr/>
          <p:nvPr/>
        </p:nvSpPr>
        <p:spPr>
          <a:xfrm>
            <a:off x="76200" y="3957638"/>
            <a:ext cx="8093075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>
              <a:spcBef>
                <a:spcPct val="20000"/>
              </a:spcBef>
            </a:pPr>
            <a:r>
              <a:rPr lang="en-US" altLang="zh-CN" sz="3600" dirty="0">
                <a:solidFill>
                  <a:schemeClr val="bg2"/>
                </a:solidFill>
                <a:latin typeface="楷体_GB2312" pitchFamily="49" charset="-122"/>
                <a:ea typeface="楷体_GB2312" pitchFamily="49" charset="-122"/>
              </a:rPr>
              <a:t>3.(</a:t>
            </a:r>
            <a:r>
              <a:rPr lang="en-US" altLang="zh-CN" sz="3600" dirty="0">
                <a:solidFill>
                  <a:schemeClr val="bg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-</a:t>
            </a:r>
            <a:r>
              <a:rPr lang="en-US" altLang="zh-CN" sz="3600" dirty="0">
                <a:solidFill>
                  <a:schemeClr val="bg2"/>
                </a:solidFill>
                <a:latin typeface="楷体_GB2312" pitchFamily="49" charset="-122"/>
                <a:ea typeface="楷体_GB2312" pitchFamily="49" charset="-122"/>
              </a:rPr>
              <a:t>2x)</a:t>
            </a:r>
            <a:r>
              <a:rPr lang="en-US" altLang="zh-CN" sz="3600" dirty="0">
                <a:solidFill>
                  <a:schemeClr val="bg2"/>
                </a:solidFill>
                <a:latin typeface="Times New Roman" panose="02020603050405020304" pitchFamily="18" charset="0"/>
                <a:ea typeface="方正舒体" pitchFamily="2" charset="-122"/>
              </a:rPr>
              <a:t>•</a:t>
            </a:r>
            <a:r>
              <a:rPr lang="zh-CN" altLang="en-US" sz="3600" dirty="0">
                <a:solidFill>
                  <a:schemeClr val="bg2"/>
                </a:solidFill>
                <a:latin typeface="楷体_GB2312" pitchFamily="49" charset="-122"/>
                <a:ea typeface="方正舒体" pitchFamily="2" charset="-122"/>
              </a:rPr>
              <a:t>（</a:t>
            </a:r>
            <a:r>
              <a:rPr lang="en-US" altLang="zh-CN" sz="3600" dirty="0">
                <a:solidFill>
                  <a:schemeClr val="bg2"/>
                </a:solidFill>
                <a:latin typeface="楷体_GB2312" pitchFamily="49" charset="-122"/>
                <a:ea typeface="方正舒体" pitchFamily="2" charset="-122"/>
              </a:rPr>
              <a:t>ax+b</a:t>
            </a:r>
            <a:r>
              <a:rPr lang="en-US" altLang="zh-CN" sz="3600" dirty="0">
                <a:solidFill>
                  <a:schemeClr val="bg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-</a:t>
            </a:r>
            <a:r>
              <a:rPr lang="en-US" altLang="zh-CN" sz="3600" dirty="0">
                <a:solidFill>
                  <a:schemeClr val="bg2"/>
                </a:solidFill>
                <a:latin typeface="楷体_GB2312" pitchFamily="49" charset="-122"/>
                <a:ea typeface="方正舒体" pitchFamily="2" charset="-122"/>
              </a:rPr>
              <a:t>3)=</a:t>
            </a:r>
            <a:r>
              <a:rPr lang="en-US" altLang="zh-CN" sz="3600" dirty="0">
                <a:solidFill>
                  <a:schemeClr val="bg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-</a:t>
            </a:r>
            <a:r>
              <a:rPr lang="en-US" altLang="zh-CN" sz="3600" dirty="0">
                <a:solidFill>
                  <a:schemeClr val="bg2"/>
                </a:solidFill>
                <a:latin typeface="楷体_GB2312" pitchFamily="49" charset="-122"/>
                <a:ea typeface="方正舒体" pitchFamily="2" charset="-122"/>
              </a:rPr>
              <a:t>2ax</a:t>
            </a:r>
            <a:r>
              <a:rPr lang="en-US" altLang="zh-CN" sz="3600" baseline="30000" dirty="0">
                <a:solidFill>
                  <a:schemeClr val="bg2"/>
                </a:solidFill>
                <a:latin typeface="楷体_GB2312" pitchFamily="49" charset="-122"/>
                <a:ea typeface="方正舒体" pitchFamily="2" charset="-122"/>
              </a:rPr>
              <a:t>2</a:t>
            </a:r>
            <a:r>
              <a:rPr lang="en-US" altLang="zh-CN" sz="3600" dirty="0">
                <a:solidFill>
                  <a:schemeClr val="bg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-</a:t>
            </a:r>
            <a:r>
              <a:rPr lang="en-US" altLang="zh-CN" sz="3600" dirty="0">
                <a:solidFill>
                  <a:schemeClr val="bg2"/>
                </a:solidFill>
                <a:latin typeface="楷体_GB2312" pitchFamily="49" charset="-122"/>
                <a:ea typeface="方正舒体" pitchFamily="2" charset="-122"/>
              </a:rPr>
              <a:t>2bx</a:t>
            </a:r>
            <a:r>
              <a:rPr lang="en-US" altLang="zh-CN" sz="3600" dirty="0">
                <a:solidFill>
                  <a:schemeClr val="bg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-</a:t>
            </a:r>
            <a:r>
              <a:rPr lang="en-US" altLang="zh-CN" sz="3600" dirty="0">
                <a:solidFill>
                  <a:schemeClr val="bg2"/>
                </a:solidFill>
                <a:latin typeface="楷体_GB2312" pitchFamily="49" charset="-122"/>
                <a:ea typeface="方正舒体" pitchFamily="2" charset="-122"/>
              </a:rPr>
              <a:t>6x</a:t>
            </a:r>
            <a:r>
              <a:rPr lang="en-US" altLang="zh-CN" sz="3600" dirty="0">
                <a:solidFill>
                  <a:schemeClr val="bg2"/>
                </a:solidFill>
                <a:latin typeface="楷体_GB2312" pitchFamily="49" charset="-122"/>
                <a:ea typeface="楷体_GB2312" pitchFamily="49" charset="-122"/>
              </a:rPr>
              <a:t>(   )</a:t>
            </a:r>
            <a:endParaRPr lang="en-US" altLang="zh-CN" sz="3600" dirty="0">
              <a:solidFill>
                <a:schemeClr val="bg2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02411" name="Rectangle 11"/>
          <p:cNvSpPr/>
          <p:nvPr/>
        </p:nvSpPr>
        <p:spPr>
          <a:xfrm>
            <a:off x="6845300" y="3657600"/>
            <a:ext cx="1231900" cy="10985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 eaLnBrk="1" hangingPunct="1"/>
            <a:r>
              <a:rPr lang="en-US" altLang="zh-CN" b="0" dirty="0">
                <a:solidFill>
                  <a:srgbClr val="FF0000"/>
                </a:solidFill>
                <a:latin typeface="Times New Roman" panose="02020603050405020304" pitchFamily="18" charset="0"/>
                <a:ea typeface="华文新魏" pitchFamily="2" charset="-122"/>
              </a:rPr>
              <a:t> ×</a:t>
            </a:r>
            <a:endParaRPr lang="en-US" altLang="zh-CN" b="0" dirty="0">
              <a:solidFill>
                <a:srgbClr val="FF0000"/>
              </a:solidFill>
              <a:latin typeface="Times New Roman" panose="02020603050405020304" pitchFamily="18" charset="0"/>
              <a:ea typeface="华文新魏" pitchFamily="2" charset="-122"/>
            </a:endParaRPr>
          </a:p>
        </p:txBody>
      </p:sp>
      <p:sp>
        <p:nvSpPr>
          <p:cNvPr id="13323" name="Rectangle 12"/>
          <p:cNvSpPr/>
          <p:nvPr/>
        </p:nvSpPr>
        <p:spPr>
          <a:xfrm>
            <a:off x="0" y="4926013"/>
            <a:ext cx="8902700" cy="13001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>
              <a:spcBef>
                <a:spcPct val="20000"/>
              </a:spcBef>
            </a:pPr>
            <a:r>
              <a:rPr lang="en-US" altLang="zh-CN" sz="3600" dirty="0">
                <a:solidFill>
                  <a:schemeClr val="bg2"/>
                </a:solidFill>
                <a:latin typeface="楷体_GB2312" pitchFamily="49" charset="-122"/>
                <a:ea typeface="楷体_GB2312" pitchFamily="49" charset="-122"/>
              </a:rPr>
              <a:t>4.</a:t>
            </a:r>
            <a:r>
              <a:rPr lang="zh-CN" altLang="en-US" sz="3600" dirty="0">
                <a:solidFill>
                  <a:schemeClr val="bg2"/>
                </a:solidFill>
                <a:latin typeface="楷体_GB2312" pitchFamily="49" charset="-122"/>
                <a:ea typeface="楷体_GB2312" pitchFamily="49" charset="-122"/>
              </a:rPr>
              <a:t>一个单项式乘以一个多项式，所得的结果</a:t>
            </a:r>
            <a:endParaRPr lang="zh-CN" altLang="en-US" sz="3600" dirty="0">
              <a:solidFill>
                <a:schemeClr val="bg2"/>
              </a:solidFill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spcBef>
                <a:spcPct val="20000"/>
              </a:spcBef>
            </a:pPr>
            <a:r>
              <a:rPr lang="zh-CN" altLang="en-US" sz="3600" dirty="0">
                <a:solidFill>
                  <a:schemeClr val="bg2"/>
                </a:solidFill>
                <a:latin typeface="楷体_GB2312" pitchFamily="49" charset="-122"/>
                <a:ea typeface="楷体_GB2312" pitchFamily="49" charset="-122"/>
              </a:rPr>
              <a:t>  仍是一个多项式</a:t>
            </a:r>
            <a:r>
              <a:rPr lang="en-US" altLang="zh-CN" sz="3600" dirty="0">
                <a:solidFill>
                  <a:schemeClr val="bg2"/>
                </a:solidFill>
                <a:latin typeface="楷体_GB2312" pitchFamily="49" charset="-122"/>
                <a:ea typeface="楷体_GB2312" pitchFamily="49" charset="-122"/>
              </a:rPr>
              <a:t>(   )</a:t>
            </a:r>
            <a:endParaRPr lang="en-US" altLang="zh-CN" sz="3600" dirty="0">
              <a:solidFill>
                <a:schemeClr val="bg2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13324" name="Picture 13" descr="5-233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0" y="0"/>
            <a:ext cx="762000" cy="762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25" name="WordArt 15"/>
          <p:cNvSpPr>
            <a:spLocks noTextEdit="1"/>
          </p:cNvSpPr>
          <p:nvPr/>
        </p:nvSpPr>
        <p:spPr>
          <a:xfrm>
            <a:off x="0" y="188913"/>
            <a:ext cx="2016125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90000" lnSpcReduction="10000"/>
          </a:bodyPr>
          <a:p>
            <a:pPr algn="ctr">
              <a:spcBef>
                <a:spcPct val="50000"/>
              </a:spcBef>
            </a:pPr>
            <a:r>
              <a:rPr lang="zh-CN" altLang="en-US" sz="3600" b="1">
                <a:ln w="19050" cap="flat" cmpd="sng">
                  <a:solidFill>
                    <a:schemeClr val="bg1"/>
                  </a:solidFill>
                  <a:prstDash val="solid"/>
                  <a:miter/>
                  <a:headEnd type="none" w="med" len="med"/>
                  <a:tailEnd type="none" w="med" len="med"/>
                </a:ln>
                <a:solidFill>
                  <a:schemeClr val="bg1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检测题二</a:t>
            </a:r>
            <a:endParaRPr lang="zh-CN" altLang="en-US" sz="3600" b="1">
              <a:ln w="19050" cap="flat" cmpd="sng">
                <a:solidFill>
                  <a:schemeClr val="bg1"/>
                </a:solidFill>
                <a:prstDash val="solid"/>
                <a:miter/>
                <a:headEnd type="none" w="med" len="med"/>
                <a:tailEnd type="none" w="med" len="med"/>
              </a:ln>
              <a:solidFill>
                <a:schemeClr val="bg1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Rectangle 11"/>
          <p:cNvSpPr/>
          <p:nvPr/>
        </p:nvSpPr>
        <p:spPr>
          <a:xfrm>
            <a:off x="6871335" y="2406650"/>
            <a:ext cx="1789430" cy="110680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 eaLnBrk="1" hangingPunct="1"/>
            <a:r>
              <a:rPr lang="en-US" altLang="zh-CN" b="0" dirty="0">
                <a:solidFill>
                  <a:srgbClr val="FF0000"/>
                </a:solidFill>
                <a:latin typeface="Times New Roman" panose="02020603050405020304" pitchFamily="18" charset="0"/>
                <a:ea typeface="华文新魏" pitchFamily="2" charset="-122"/>
              </a:rPr>
              <a:t> (×)</a:t>
            </a:r>
            <a:endParaRPr lang="en-US" altLang="zh-CN" b="0" dirty="0">
              <a:solidFill>
                <a:srgbClr val="FF0000"/>
              </a:solidFill>
              <a:latin typeface="Times New Roman" panose="02020603050405020304" pitchFamily="18" charset="0"/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4" grpId="0"/>
      <p:bldP spid="102406" grpId="0"/>
      <p:bldP spid="102411" grpId="0"/>
      <p:bldP spid="2" grpId="0"/>
    </p:bldLst>
  </p:timing>
</p:sld>
</file>

<file path=ppt/theme/theme1.xml><?xml version="1.0" encoding="utf-8"?>
<a:theme xmlns:a="http://schemas.openxmlformats.org/drawingml/2006/main" name="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none" lIns="91440" tIns="45720" rIns="91440" bIns="45720" numCol="1" anchor="ctr" anchorCtr="0" compatLnSpc="1"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defRPr kumimoji="1" lang="zh-CN" altLang="en-US" sz="66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none" lIns="91440" tIns="45720" rIns="91440" bIns="45720" numCol="1" anchor="ctr" anchorCtr="0" compatLnSpc="1"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defRPr kumimoji="1" lang="zh-CN" altLang="en-US" sz="66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 Diagonal.pot</Template>
  <TotalTime>0</TotalTime>
  <Words>1566</Words>
  <Application>WPS 演示</Application>
  <PresentationFormat>全屏显示(4:3)</PresentationFormat>
  <Paragraphs>206</Paragraphs>
  <Slides>14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7</vt:i4>
      </vt:variant>
      <vt:variant>
        <vt:lpstr>幻灯片标题</vt:lpstr>
      </vt:variant>
      <vt:variant>
        <vt:i4>14</vt:i4>
      </vt:variant>
    </vt:vector>
  </HeadingPairs>
  <TitlesOfParts>
    <vt:vector size="39" baseType="lpstr">
      <vt:lpstr>Arial</vt:lpstr>
      <vt:lpstr>宋体</vt:lpstr>
      <vt:lpstr>Wingdings</vt:lpstr>
      <vt:lpstr>Times New Roman</vt:lpstr>
      <vt:lpstr>隶书</vt:lpstr>
      <vt:lpstr>Tahoma</vt:lpstr>
      <vt:lpstr>楷体_GB2312</vt:lpstr>
      <vt:lpstr>华文行楷</vt:lpstr>
      <vt:lpstr>黑体</vt:lpstr>
      <vt:lpstr>华文新魏</vt:lpstr>
      <vt:lpstr>方正舒体</vt:lpstr>
      <vt:lpstr>Lucida Console</vt:lpstr>
      <vt:lpstr>华文楷体</vt:lpstr>
      <vt:lpstr>华文彩云</vt:lpstr>
      <vt:lpstr>微软雅黑</vt:lpstr>
      <vt:lpstr>Arial Unicode MS</vt:lpstr>
      <vt:lpstr>新宋体</vt:lpstr>
      <vt:lpstr>Blue Diagonal</vt:lpstr>
      <vt:lpstr>Equation.3</vt:lpstr>
      <vt:lpstr>Equation.3</vt:lpstr>
      <vt:lpstr>Equation.3</vt:lpstr>
      <vt:lpstr>Equation.DSMT4</vt:lpstr>
      <vt:lpstr>Equation.DSMT4</vt:lpstr>
      <vt:lpstr>Equation.DSMT4</vt:lpstr>
      <vt:lpstr>Equation.DSMT4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Administrator</cp:lastModifiedBy>
  <cp:revision>523</cp:revision>
  <dcterms:created xsi:type="dcterms:W3CDTF">2003-05-16T10:44:00Z</dcterms:created>
  <dcterms:modified xsi:type="dcterms:W3CDTF">2017-11-28T07:14:17Z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2052-10.1.0.6930</vt:lpwstr>
  </property>
</Properties>
</file>